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89" r:id="rId5"/>
    <p:sldId id="302" r:id="rId6"/>
    <p:sldId id="291" r:id="rId7"/>
    <p:sldId id="265" r:id="rId8"/>
    <p:sldId id="266" r:id="rId9"/>
    <p:sldId id="292" r:id="rId10"/>
    <p:sldId id="316" r:id="rId11"/>
    <p:sldId id="261" r:id="rId12"/>
    <p:sldId id="260" r:id="rId13"/>
    <p:sldId id="303" r:id="rId14"/>
    <p:sldId id="293" r:id="rId15"/>
    <p:sldId id="300" r:id="rId16"/>
    <p:sldId id="321" r:id="rId17"/>
    <p:sldId id="318" r:id="rId18"/>
    <p:sldId id="319" r:id="rId19"/>
    <p:sldId id="317" r:id="rId20"/>
    <p:sldId id="320" r:id="rId21"/>
    <p:sldId id="280" r:id="rId22"/>
    <p:sldId id="322" r:id="rId23"/>
    <p:sldId id="325" r:id="rId24"/>
    <p:sldId id="304" r:id="rId25"/>
    <p:sldId id="309" r:id="rId26"/>
    <p:sldId id="305" r:id="rId27"/>
    <p:sldId id="307" r:id="rId28"/>
    <p:sldId id="326" r:id="rId29"/>
    <p:sldId id="310" r:id="rId30"/>
    <p:sldId id="323" r:id="rId31"/>
    <p:sldId id="324" r:id="rId32"/>
    <p:sldId id="311" r:id="rId33"/>
    <p:sldId id="313" r:id="rId34"/>
    <p:sldId id="329" r:id="rId35"/>
    <p:sldId id="314" r:id="rId36"/>
    <p:sldId id="328" r:id="rId37"/>
    <p:sldId id="315" r:id="rId38"/>
    <p:sldId id="288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484" autoAdjust="0"/>
  </p:normalViewPr>
  <p:slideViewPr>
    <p:cSldViewPr snapToGrid="0">
      <p:cViewPr>
        <p:scale>
          <a:sx n="50" d="100"/>
          <a:sy n="50" d="100"/>
        </p:scale>
        <p:origin x="1284" y="21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447D0-2E1C-4B7D-9999-4EADEF17D14F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2239B-1423-4981-BC00-B15DCB007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61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2239B-1423-4981-BC00-B15DCB00726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277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2239B-1423-4981-BC00-B15DCB00726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952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2239B-1423-4981-BC00-B15DCB00726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787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2239B-1423-4981-BC00-B15DCB00726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71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2239B-1423-4981-BC00-B15DCB00726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796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544EB-E979-69B2-4722-F1A5C67EA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65877C-EBD7-E0E5-5F06-45C32346E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8AC37A-6F02-DA03-A391-67B8FC7D7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33306-3FBB-408A-B1CD-68FB4C408A9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827F93-554A-9CAA-41DD-32FA71547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865AA-D4C0-1FD2-AB69-8820DE1F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CE50A-2371-4023-8167-6D8530C00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668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70F14-E50F-123B-5EAC-D775081A9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93196C-EF14-CCDB-543E-683B5A1C7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8B854A-BFA2-A789-23FC-5345BD41D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33306-3FBB-408A-B1CD-68FB4C408A9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29BF1C-7ADE-520A-8E9D-47E261CEA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4C502C-648B-5DB1-C5B8-3B5FF0375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CE50A-2371-4023-8167-6D8530C00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43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89F11C-34C7-3F62-0C39-D36BBE72C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EEDE12-C07F-1607-B3F2-F4DC4EFBA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AC9BE4-213C-5F07-3DD2-81D0E926D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33306-3FBB-408A-B1CD-68FB4C408A9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0C50D2-57FC-5AC0-B07C-8A437EA20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79CE2-FEFF-8D2B-6D5B-CCDCF53E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CE50A-2371-4023-8167-6D8530C00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3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DBFCD-05DA-1F9C-D902-581F80E1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90D7DB-1181-E831-BEBF-5BDBAA812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4B939-46E0-EB92-234B-632A3B29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33306-3FBB-408A-B1CD-68FB4C408A9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6CAD9F-F041-DF7D-D0C5-E18089081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08C699-969B-5BD7-E29A-BBB3EF8F0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CE50A-2371-4023-8167-6D8530C00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11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5E8D0-925E-A58A-B9DA-F171F236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3415AB-D5BC-00C3-E51D-EB86F48F5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D0FF84-9652-A08B-29CC-D6927EE2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33306-3FBB-408A-B1CD-68FB4C408A9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394A9-5D90-F9F2-AF0F-B50C5F686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A1070D-25BA-6D0F-96FE-79BB2F27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CE50A-2371-4023-8167-6D8530C00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74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B5217-246B-46FD-74F9-FD8D9C98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B23B5-7429-3895-4C8A-E128C892C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3F9A54-ADC1-0D33-9087-0393BCF8E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C28E9B-2C2C-0DEF-630D-ACF84A4C2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33306-3FBB-408A-B1CD-68FB4C408A9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C3C116-187C-AEBE-1AE4-6CA1DFB1E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CD19B4-DB7F-6F32-B568-FE89706BA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CE50A-2371-4023-8167-6D8530C00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836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DFE52-A706-4C1A-8C58-B7F5BBB66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786296-F5D7-AF85-57D1-FE27C7D01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334A68-0A5F-F29F-4887-9BC9F0E32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7890F8-0B97-C616-8564-9E75655AA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0C421D-1E4A-DAAA-1EF6-E7A828AC17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C0F549C-ED06-CF6E-D6D3-34DBAD0E3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33306-3FBB-408A-B1CD-68FB4C408A9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C610D4-B8C9-6817-1E3B-9E716EACF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0132EF-9923-C836-FB1B-40C812DC4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CE50A-2371-4023-8167-6D8530C00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578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4A040-66E0-F7BE-E2B3-0116F9A2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150263-1635-A081-29B2-52D99A028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33306-3FBB-408A-B1CD-68FB4C408A9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35A292-8750-B5E6-232C-EB053BA05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E19F07-6049-DD0A-A8CE-42AAE553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CE50A-2371-4023-8167-6D8530C00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542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8F0B0C-7BBF-AD3F-9551-1BF353078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33306-3FBB-408A-B1CD-68FB4C408A9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47EBC3-3B40-00DA-3797-2AD7CFC7A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E6772D-FF13-AA3F-C556-80418154E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CE50A-2371-4023-8167-6D8530C00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41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F9565-EF3D-BE09-3D66-243DD0C7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09010-EFFD-D71D-6EA8-9E9119258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474825-357C-ABB4-B3B7-577FAFA3A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12E3FA-E2AE-D464-94F7-E5EF64E67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33306-3FBB-408A-B1CD-68FB4C408A9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A09681-8210-C776-91AF-44F553A00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CF8043-F2F4-4706-F62D-D6748AE7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CE50A-2371-4023-8167-6D8530C00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46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CEEFC-1E17-DF0A-D3E3-3EE046489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69F43E-6409-CE2B-743E-5931DAB98B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9D3832-0E53-D621-7A11-EAAA7915A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B92455-94C1-EFBF-CD29-1E43A1AE3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33306-3FBB-408A-B1CD-68FB4C408A9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F6763F-B588-84FB-896D-D6334816C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ADEDD4-8277-3115-77C3-1B2DD84B9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CE50A-2371-4023-8167-6D8530C00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38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82AA7E-6E20-93B1-C683-DC5B100F2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79B0AD-E14C-E1A4-0CB3-B60AE8955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7B8B12-27CF-42C5-E10A-5256C5CF29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33306-3FBB-408A-B1CD-68FB4C408A98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713B20-B83B-1D58-9A12-006A46D0A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642B75-991A-E2F9-1164-1279E589D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CE50A-2371-4023-8167-6D8530C00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733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FE6A2BF6-2C49-9EEA-B62F-E41118A9B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1855" y="-165523"/>
            <a:ext cx="9144000" cy="1608011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Arduino I2C</a:t>
            </a:r>
            <a:r>
              <a:rPr lang="ko-KR" altLang="en-US" dirty="0">
                <a:solidFill>
                  <a:schemeClr val="bg1"/>
                </a:solidFill>
              </a:rPr>
              <a:t>통신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C1EF9C75-A288-53ED-09BC-EB764B8DC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231086" y="1886273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기 최정훈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CAC550-6C1F-1EFF-9B78-D4A344A19868}"/>
              </a:ext>
            </a:extLst>
          </p:cNvPr>
          <p:cNvSpPr/>
          <p:nvPr/>
        </p:nvSpPr>
        <p:spPr>
          <a:xfrm>
            <a:off x="609600" y="1524000"/>
            <a:ext cx="7339584" cy="231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른쪽 화살표 5">
            <a:extLst>
              <a:ext uri="{FF2B5EF4-FFF2-40B4-BE49-F238E27FC236}">
                <a16:creationId xmlns:a16="http://schemas.microsoft.com/office/drawing/2014/main" id="{66ED3270-764D-E702-FEC6-002836090C9E}"/>
              </a:ext>
            </a:extLst>
          </p:cNvPr>
          <p:cNvSpPr/>
          <p:nvPr/>
        </p:nvSpPr>
        <p:spPr>
          <a:xfrm flipH="1">
            <a:off x="7961376" y="1487424"/>
            <a:ext cx="4218432" cy="14325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85B61C-F0BB-8A00-3B60-DB036E91B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14" y="2811812"/>
            <a:ext cx="3387029" cy="297857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16B4AE6E-BDAD-BA23-90DE-8E5609F2B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99" y="2711795"/>
            <a:ext cx="4659358" cy="316484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501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사용한</a:t>
            </a:r>
            <a:r>
              <a:rPr lang="en-US" altLang="ko-KR" sz="6000" dirty="0"/>
              <a:t> </a:t>
            </a:r>
            <a:r>
              <a:rPr lang="ko-KR" altLang="en-US" sz="6000" dirty="0"/>
              <a:t>개발 툴</a:t>
            </a:r>
            <a:r>
              <a:rPr lang="en-US" altLang="ko-KR" sz="6000" dirty="0"/>
              <a:t>(</a:t>
            </a:r>
            <a:r>
              <a:rPr lang="ko-KR" altLang="en-US" sz="6000" dirty="0"/>
              <a:t>소프트웨어</a:t>
            </a:r>
            <a:r>
              <a:rPr lang="en-US" altLang="ko-KR" sz="6000" dirty="0"/>
              <a:t>)</a:t>
            </a:r>
            <a:endParaRPr lang="ko-KR" altLang="en-US" sz="6000" dirty="0"/>
          </a:p>
        </p:txBody>
      </p:sp>
      <p:sp>
        <p:nvSpPr>
          <p:cNvPr id="4" name="직사각형 3"/>
          <p:cNvSpPr/>
          <p:nvPr/>
        </p:nvSpPr>
        <p:spPr>
          <a:xfrm>
            <a:off x="816863" y="1231392"/>
            <a:ext cx="5724907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6550238" y="1231392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Fritzing, all you need to know - Automatismos_Xl_Mundo">
            <a:extLst>
              <a:ext uri="{FF2B5EF4-FFF2-40B4-BE49-F238E27FC236}">
                <a16:creationId xmlns:a16="http://schemas.microsoft.com/office/drawing/2014/main" id="{FD484FE0-10EF-5089-B548-1214D2BBF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219" y="1656325"/>
            <a:ext cx="314325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itzing, designs electronic circuits and schematics with support for  Arduino and Raspberry Pi | Linux Addicts">
            <a:extLst>
              <a:ext uri="{FF2B5EF4-FFF2-40B4-BE49-F238E27FC236}">
                <a16:creationId xmlns:a16="http://schemas.microsoft.com/office/drawing/2014/main" id="{0D78A367-3224-6913-7F91-FD7A50B0B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038" y="2148560"/>
            <a:ext cx="7453181" cy="421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9BEF7D-6B3C-FEBC-B215-8B3E077B2DA7}"/>
              </a:ext>
            </a:extLst>
          </p:cNvPr>
          <p:cNvSpPr txBox="1"/>
          <p:nvPr/>
        </p:nvSpPr>
        <p:spPr>
          <a:xfrm>
            <a:off x="9470856" y="2942961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0.9.3b </a:t>
            </a:r>
            <a:r>
              <a:rPr lang="ko-KR" altLang="en-US" sz="2400" dirty="0"/>
              <a:t>버전</a:t>
            </a:r>
          </a:p>
        </p:txBody>
      </p:sp>
    </p:spTree>
    <p:extLst>
      <p:ext uri="{BB962C8B-B14F-4D97-AF65-F5344CB8AC3E}">
        <p14:creationId xmlns:p14="http://schemas.microsoft.com/office/powerpoint/2010/main" val="1399674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en-US" altLang="ko-KR" sz="6000" dirty="0"/>
              <a:t>Arduino </a:t>
            </a:r>
            <a:r>
              <a:rPr lang="ko-KR" altLang="en-US" sz="6000" dirty="0"/>
              <a:t>회로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3" y="1231392"/>
            <a:ext cx="4771137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5596890" y="1231392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실내, 타일을 붙인이(가) 표시된 사진&#10;&#10;자동 생성된 설명">
            <a:extLst>
              <a:ext uri="{FF2B5EF4-FFF2-40B4-BE49-F238E27FC236}">
                <a16:creationId xmlns:a16="http://schemas.microsoft.com/office/drawing/2014/main" id="{E0B4FEF0-AEF7-038D-52F9-AED538D8A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67" y="1683040"/>
            <a:ext cx="5857520" cy="226032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B4ECA9-8F13-5412-7AE6-7E281570B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67" y="4167360"/>
            <a:ext cx="5857520" cy="23820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사각형: 잘린 대각선 방향 모서리 11">
            <a:extLst>
              <a:ext uri="{FF2B5EF4-FFF2-40B4-BE49-F238E27FC236}">
                <a16:creationId xmlns:a16="http://schemas.microsoft.com/office/drawing/2014/main" id="{D1BC375D-E3DE-4FFE-CA94-E004C32099FD}"/>
              </a:ext>
            </a:extLst>
          </p:cNvPr>
          <p:cNvSpPr/>
          <p:nvPr/>
        </p:nvSpPr>
        <p:spPr>
          <a:xfrm>
            <a:off x="391862" y="1716127"/>
            <a:ext cx="5196138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  </a:t>
            </a:r>
            <a:r>
              <a:rPr lang="ko-KR" altLang="en-US" sz="2400" dirty="0">
                <a:solidFill>
                  <a:schemeClr val="tx1"/>
                </a:solidFill>
              </a:rPr>
              <a:t>스위치를 연결한 경우 신호</a:t>
            </a:r>
          </a:p>
        </p:txBody>
      </p:sp>
      <p:sp>
        <p:nvSpPr>
          <p:cNvPr id="13" name="사각형: 잘린 대각선 방향 모서리 12">
            <a:extLst>
              <a:ext uri="{FF2B5EF4-FFF2-40B4-BE49-F238E27FC236}">
                <a16:creationId xmlns:a16="http://schemas.microsoft.com/office/drawing/2014/main" id="{B9F28F13-C616-0F7A-6951-544ADD98AE0A}"/>
              </a:ext>
            </a:extLst>
          </p:cNvPr>
          <p:cNvSpPr/>
          <p:nvPr/>
        </p:nvSpPr>
        <p:spPr>
          <a:xfrm>
            <a:off x="391862" y="4230420"/>
            <a:ext cx="5196138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스위치를 연결하지 않은 경우 신호</a:t>
            </a:r>
          </a:p>
        </p:txBody>
      </p:sp>
    </p:spTree>
    <p:extLst>
      <p:ext uri="{BB962C8B-B14F-4D97-AF65-F5344CB8AC3E}">
        <p14:creationId xmlns:p14="http://schemas.microsoft.com/office/powerpoint/2010/main" val="2298754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id="{63C996E2-979B-316C-0270-6260EE37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0" y="1939292"/>
            <a:ext cx="7156821" cy="45116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en-US" altLang="ko-KR" sz="6000" dirty="0"/>
              <a:t>Arduino </a:t>
            </a:r>
            <a:r>
              <a:rPr lang="ko-KR" altLang="en-US" sz="6000" dirty="0"/>
              <a:t>회로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3" y="1231392"/>
            <a:ext cx="4771137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5596890" y="1231392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대각선 방향 모서리 6">
            <a:extLst>
              <a:ext uri="{FF2B5EF4-FFF2-40B4-BE49-F238E27FC236}">
                <a16:creationId xmlns:a16="http://schemas.microsoft.com/office/drawing/2014/main" id="{E9135068-4DE2-4C28-6E2A-A5F136072F4E}"/>
              </a:ext>
            </a:extLst>
          </p:cNvPr>
          <p:cNvSpPr/>
          <p:nvPr/>
        </p:nvSpPr>
        <p:spPr>
          <a:xfrm>
            <a:off x="7505178" y="1691012"/>
            <a:ext cx="4281300" cy="1325562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  </a:t>
            </a:r>
            <a:r>
              <a:rPr lang="ko-KR" altLang="en-US" sz="2400" dirty="0">
                <a:solidFill>
                  <a:schemeClr val="tx1"/>
                </a:solidFill>
              </a:rPr>
              <a:t>버튼 수가 부족하기 때문에 </a:t>
            </a:r>
            <a:r>
              <a:rPr lang="en-US" altLang="ko-KR" sz="2400" dirty="0">
                <a:solidFill>
                  <a:schemeClr val="tx1"/>
                </a:solidFill>
              </a:rPr>
              <a:t>4</a:t>
            </a:r>
            <a:r>
              <a:rPr lang="ko-KR" altLang="en-US" sz="2400" dirty="0">
                <a:solidFill>
                  <a:schemeClr val="tx1"/>
                </a:solidFill>
              </a:rPr>
              <a:t>개의 버튼은 버튼대신</a:t>
            </a:r>
            <a:r>
              <a:rPr lang="en-US" altLang="ko-KR" sz="2400" dirty="0">
                <a:solidFill>
                  <a:schemeClr val="tx1"/>
                </a:solidFill>
              </a:rPr>
              <a:t>GND</a:t>
            </a:r>
            <a:r>
              <a:rPr lang="ko-KR" altLang="en-US" sz="2400" dirty="0">
                <a:solidFill>
                  <a:schemeClr val="tx1"/>
                </a:solidFill>
              </a:rPr>
              <a:t>와 </a:t>
            </a:r>
            <a:r>
              <a:rPr lang="en-US" altLang="ko-KR" sz="2400" dirty="0">
                <a:solidFill>
                  <a:schemeClr val="tx1"/>
                </a:solidFill>
              </a:rPr>
              <a:t>3.3V</a:t>
            </a:r>
            <a:r>
              <a:rPr lang="ko-KR" altLang="en-US" sz="2400" dirty="0">
                <a:solidFill>
                  <a:schemeClr val="tx1"/>
                </a:solidFill>
              </a:rPr>
              <a:t>에 직접 연결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A6238A15-B296-FCD4-AAEE-F72CB57E9C24}"/>
              </a:ext>
            </a:extLst>
          </p:cNvPr>
          <p:cNvSpPr/>
          <p:nvPr/>
        </p:nvSpPr>
        <p:spPr>
          <a:xfrm>
            <a:off x="7592860" y="3170258"/>
            <a:ext cx="4281300" cy="215760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  Master = Arduino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MEGA 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                          2560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  Slave = Arduino UNO</a:t>
            </a:r>
          </a:p>
        </p:txBody>
      </p:sp>
    </p:spTree>
    <p:extLst>
      <p:ext uri="{BB962C8B-B14F-4D97-AF65-F5344CB8AC3E}">
        <p14:creationId xmlns:p14="http://schemas.microsoft.com/office/powerpoint/2010/main" val="1253470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en-US" altLang="ko-KR" sz="6000" dirty="0"/>
              <a:t>Arduino </a:t>
            </a:r>
            <a:r>
              <a:rPr lang="ko-KR" altLang="en-US" sz="6000" dirty="0"/>
              <a:t>회로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3" y="1231392"/>
            <a:ext cx="4771137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5596890" y="1231392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1060AA4F-DD57-0DA7-2191-BE39C01BAC8B}"/>
              </a:ext>
            </a:extLst>
          </p:cNvPr>
          <p:cNvSpPr/>
          <p:nvPr/>
        </p:nvSpPr>
        <p:spPr>
          <a:xfrm>
            <a:off x="7467600" y="1866900"/>
            <a:ext cx="4281300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  </a:t>
            </a:r>
            <a:r>
              <a:rPr lang="ko-KR" altLang="en-US" sz="2400" dirty="0">
                <a:solidFill>
                  <a:schemeClr val="tx1"/>
                </a:solidFill>
              </a:rPr>
              <a:t>로직 분석기 </a:t>
            </a:r>
            <a:r>
              <a:rPr lang="en-US" altLang="ko-KR" sz="2400" dirty="0">
                <a:solidFill>
                  <a:schemeClr val="tx1"/>
                </a:solidFill>
              </a:rPr>
              <a:t>: </a:t>
            </a:r>
            <a:r>
              <a:rPr lang="ko-KR" altLang="en-US" sz="2400" dirty="0">
                <a:solidFill>
                  <a:schemeClr val="tx1"/>
                </a:solidFill>
              </a:rPr>
              <a:t>신호 확인용</a:t>
            </a:r>
          </a:p>
        </p:txBody>
      </p:sp>
      <p:pic>
        <p:nvPicPr>
          <p:cNvPr id="7" name="그림 6" descr="전자제품이(가) 표시된 사진&#10;&#10;자동 생성된 설명">
            <a:extLst>
              <a:ext uri="{FF2B5EF4-FFF2-40B4-BE49-F238E27FC236}">
                <a16:creationId xmlns:a16="http://schemas.microsoft.com/office/drawing/2014/main" id="{CE56829D-0156-978A-3E3A-8A2012122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54122" y="876731"/>
            <a:ext cx="4864890" cy="648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1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아두이노 메가 2560">
            <a:extLst>
              <a:ext uri="{FF2B5EF4-FFF2-40B4-BE49-F238E27FC236}">
                <a16:creationId xmlns:a16="http://schemas.microsoft.com/office/drawing/2014/main" id="{9B88835C-4659-9275-18F6-067C0EB03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70" y="1570253"/>
            <a:ext cx="3447547" cy="168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rduino : Arduino Uno WiFi R2 Philippines | Circuitrocks">
            <a:extLst>
              <a:ext uri="{FF2B5EF4-FFF2-40B4-BE49-F238E27FC236}">
                <a16:creationId xmlns:a16="http://schemas.microsoft.com/office/drawing/2014/main" id="{7736C80A-70B2-C3FE-32A3-690B04E4F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962663" y="1496249"/>
            <a:ext cx="3187384" cy="238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0DB1B25F-B94A-2B77-7934-9C3323C2F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통신 구조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C8B65D-D60A-6CFA-AD63-FA57A99B7C59}"/>
              </a:ext>
            </a:extLst>
          </p:cNvPr>
          <p:cNvSpPr/>
          <p:nvPr/>
        </p:nvSpPr>
        <p:spPr>
          <a:xfrm>
            <a:off x="816864" y="1231392"/>
            <a:ext cx="3300054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4">
            <a:extLst>
              <a:ext uri="{FF2B5EF4-FFF2-40B4-BE49-F238E27FC236}">
                <a16:creationId xmlns:a16="http://schemas.microsoft.com/office/drawing/2014/main" id="{8D743CB9-2664-B9CA-B93B-5580A651AA30}"/>
              </a:ext>
            </a:extLst>
          </p:cNvPr>
          <p:cNvSpPr/>
          <p:nvPr/>
        </p:nvSpPr>
        <p:spPr>
          <a:xfrm flipH="1">
            <a:off x="4123690" y="1231392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E677D9-FA10-8927-3B11-6A96525E0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70" y="4373453"/>
            <a:ext cx="3447547" cy="2046286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C41B12D-BC64-A2EE-C1C4-BB5C674E53DC}"/>
              </a:ext>
            </a:extLst>
          </p:cNvPr>
          <p:cNvCxnSpPr>
            <a:cxnSpLocks/>
          </p:cNvCxnSpPr>
          <p:nvPr/>
        </p:nvCxnSpPr>
        <p:spPr>
          <a:xfrm>
            <a:off x="3410544" y="3270249"/>
            <a:ext cx="0" cy="117940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82A7F28-5579-EE4B-C174-77FA9416E32B}"/>
              </a:ext>
            </a:extLst>
          </p:cNvPr>
          <p:cNvCxnSpPr>
            <a:cxnSpLocks/>
          </p:cNvCxnSpPr>
          <p:nvPr/>
        </p:nvCxnSpPr>
        <p:spPr>
          <a:xfrm flipV="1">
            <a:off x="2530819" y="3213100"/>
            <a:ext cx="0" cy="1236553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C03D48B-F8F8-EC0A-376F-9F5A3ABAD712}"/>
              </a:ext>
            </a:extLst>
          </p:cNvPr>
          <p:cNvCxnSpPr>
            <a:cxnSpLocks/>
          </p:cNvCxnSpPr>
          <p:nvPr/>
        </p:nvCxnSpPr>
        <p:spPr>
          <a:xfrm>
            <a:off x="4449539" y="1891382"/>
            <a:ext cx="5064575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B742D72-235A-CBEE-8F59-7C4FE917769B}"/>
              </a:ext>
            </a:extLst>
          </p:cNvPr>
          <p:cNvCxnSpPr>
            <a:cxnSpLocks/>
          </p:cNvCxnSpPr>
          <p:nvPr/>
        </p:nvCxnSpPr>
        <p:spPr>
          <a:xfrm flipH="1">
            <a:off x="4449539" y="2811225"/>
            <a:ext cx="5064575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잘린 대각선 방향 모서리 22">
            <a:extLst>
              <a:ext uri="{FF2B5EF4-FFF2-40B4-BE49-F238E27FC236}">
                <a16:creationId xmlns:a16="http://schemas.microsoft.com/office/drawing/2014/main" id="{08FFA773-80EE-5192-612A-4B6CCAA2B143}"/>
              </a:ext>
            </a:extLst>
          </p:cNvPr>
          <p:cNvSpPr/>
          <p:nvPr/>
        </p:nvSpPr>
        <p:spPr>
          <a:xfrm>
            <a:off x="5829473" y="1147468"/>
            <a:ext cx="3259328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  </a:t>
            </a:r>
            <a:r>
              <a:rPr lang="ko-KR" altLang="en-US" sz="2400" dirty="0">
                <a:solidFill>
                  <a:schemeClr val="tx1"/>
                </a:solidFill>
              </a:rPr>
              <a:t>계산된 버튼 데이터</a:t>
            </a:r>
          </a:p>
        </p:txBody>
      </p:sp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EF2D7A60-CF9D-F275-BA6A-110EED33F7A8}"/>
              </a:ext>
            </a:extLst>
          </p:cNvPr>
          <p:cNvSpPr/>
          <p:nvPr/>
        </p:nvSpPr>
        <p:spPr>
          <a:xfrm>
            <a:off x="4521650" y="3431734"/>
            <a:ext cx="4567151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  </a:t>
            </a:r>
            <a:r>
              <a:rPr lang="ko-KR" altLang="en-US" sz="2400" dirty="0">
                <a:solidFill>
                  <a:schemeClr val="tx1"/>
                </a:solidFill>
              </a:rPr>
              <a:t>켜진 </a:t>
            </a:r>
            <a:r>
              <a:rPr lang="en-US" altLang="ko-KR" sz="2400" dirty="0">
                <a:solidFill>
                  <a:schemeClr val="tx1"/>
                </a:solidFill>
              </a:rPr>
              <a:t>LED</a:t>
            </a:r>
            <a:r>
              <a:rPr lang="ko-KR" altLang="en-US" sz="2400" dirty="0">
                <a:solidFill>
                  <a:schemeClr val="tx1"/>
                </a:solidFill>
              </a:rPr>
              <a:t>데이터</a:t>
            </a:r>
            <a:r>
              <a:rPr lang="en-US" altLang="ko-KR" sz="2400" dirty="0">
                <a:solidFill>
                  <a:schemeClr val="tx1"/>
                </a:solidFill>
              </a:rPr>
              <a:t>+ADC </a:t>
            </a:r>
            <a:r>
              <a:rPr lang="ko-KR" altLang="en-US" sz="2400" dirty="0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27" name="사각형: 잘린 대각선 방향 모서리 26">
            <a:extLst>
              <a:ext uri="{FF2B5EF4-FFF2-40B4-BE49-F238E27FC236}">
                <a16:creationId xmlns:a16="http://schemas.microsoft.com/office/drawing/2014/main" id="{F751F101-5998-4786-B598-E16959E3839C}"/>
              </a:ext>
            </a:extLst>
          </p:cNvPr>
          <p:cNvSpPr/>
          <p:nvPr/>
        </p:nvSpPr>
        <p:spPr>
          <a:xfrm>
            <a:off x="358481" y="3444026"/>
            <a:ext cx="1983527" cy="839622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 Processing</a:t>
            </a:r>
          </a:p>
          <a:p>
            <a:r>
              <a:rPr lang="ko-KR" altLang="en-US" sz="2400" dirty="0">
                <a:solidFill>
                  <a:schemeClr val="tx1"/>
                </a:solidFill>
              </a:rPr>
              <a:t>버튼 데이터</a:t>
            </a:r>
          </a:p>
        </p:txBody>
      </p:sp>
    </p:spTree>
    <p:extLst>
      <p:ext uri="{BB962C8B-B14F-4D97-AF65-F5344CB8AC3E}">
        <p14:creationId xmlns:p14="http://schemas.microsoft.com/office/powerpoint/2010/main" val="1121881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제목 1">
            <a:extLst>
              <a:ext uri="{FF2B5EF4-FFF2-40B4-BE49-F238E27FC236}">
                <a16:creationId xmlns:a16="http://schemas.microsoft.com/office/drawing/2014/main" id="{2A83BF0D-1347-FB4A-971E-D016FBBE2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20" y="229961"/>
            <a:ext cx="10515600" cy="1325563"/>
          </a:xfrm>
        </p:spPr>
        <p:txBody>
          <a:bodyPr/>
          <a:lstStyle/>
          <a:p>
            <a:r>
              <a:rPr lang="en-US" altLang="ko-KR" sz="6000" dirty="0"/>
              <a:t>Flowchart</a:t>
            </a:r>
            <a:endParaRPr lang="ko-KR" altLang="en-US" sz="6000" dirty="0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DCF084D-96DE-7925-D5D4-8275E9930F8B}"/>
              </a:ext>
            </a:extLst>
          </p:cNvPr>
          <p:cNvSpPr/>
          <p:nvPr/>
        </p:nvSpPr>
        <p:spPr>
          <a:xfrm>
            <a:off x="1068226" y="1298096"/>
            <a:ext cx="3448750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오른쪽 화살표 4">
            <a:extLst>
              <a:ext uri="{FF2B5EF4-FFF2-40B4-BE49-F238E27FC236}">
                <a16:creationId xmlns:a16="http://schemas.microsoft.com/office/drawing/2014/main" id="{409A0BE2-BBAF-D4D1-3A8D-501CC2293691}"/>
              </a:ext>
            </a:extLst>
          </p:cNvPr>
          <p:cNvSpPr/>
          <p:nvPr/>
        </p:nvSpPr>
        <p:spPr>
          <a:xfrm flipH="1">
            <a:off x="4525761" y="1298096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97C13B-38D1-E645-66AA-0C127725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512" y="1555524"/>
            <a:ext cx="9760068" cy="51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44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en-US" altLang="ko-KR" sz="6000" dirty="0"/>
              <a:t>I2C</a:t>
            </a:r>
            <a:r>
              <a:rPr lang="ko-KR" altLang="en-US" sz="6000" dirty="0"/>
              <a:t>파형 분석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2" y="1231392"/>
            <a:ext cx="4375321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5211065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DC24072D-C45C-1851-CAAD-05BAFCA572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2" r="1676" b="65476"/>
          <a:stretch/>
        </p:blipFill>
        <p:spPr>
          <a:xfrm>
            <a:off x="893852" y="1574800"/>
            <a:ext cx="10404295" cy="46482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57BCDE-10DB-629B-83F2-4F6A63BB24C5}"/>
              </a:ext>
            </a:extLst>
          </p:cNvPr>
          <p:cNvSpPr/>
          <p:nvPr/>
        </p:nvSpPr>
        <p:spPr>
          <a:xfrm>
            <a:off x="893851" y="1574800"/>
            <a:ext cx="10404295" cy="46482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BD299F-4073-13DC-AB64-D25EA2C43CFB}"/>
              </a:ext>
            </a:extLst>
          </p:cNvPr>
          <p:cNvSpPr/>
          <p:nvPr/>
        </p:nvSpPr>
        <p:spPr>
          <a:xfrm>
            <a:off x="4191000" y="3670300"/>
            <a:ext cx="2081360" cy="12319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21EC9F-2672-DE3D-1D10-BC18A6D27D1B}"/>
              </a:ext>
            </a:extLst>
          </p:cNvPr>
          <p:cNvSpPr/>
          <p:nvPr/>
        </p:nvSpPr>
        <p:spPr>
          <a:xfrm>
            <a:off x="6095998" y="2204720"/>
            <a:ext cx="2832102" cy="12319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잘린 대각선 방향 모서리 17">
            <a:extLst>
              <a:ext uri="{FF2B5EF4-FFF2-40B4-BE49-F238E27FC236}">
                <a16:creationId xmlns:a16="http://schemas.microsoft.com/office/drawing/2014/main" id="{B47A29AD-DE81-22A9-2B57-BDF7B20354AC}"/>
              </a:ext>
            </a:extLst>
          </p:cNvPr>
          <p:cNvSpPr/>
          <p:nvPr/>
        </p:nvSpPr>
        <p:spPr>
          <a:xfrm>
            <a:off x="1181048" y="3445422"/>
            <a:ext cx="2757300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MsTimer2 </a:t>
            </a:r>
            <a:r>
              <a:rPr lang="ko-KR" altLang="en-US" sz="2400" dirty="0">
                <a:solidFill>
                  <a:schemeClr val="tx1"/>
                </a:solidFill>
              </a:rPr>
              <a:t>작동</a:t>
            </a:r>
          </a:p>
        </p:txBody>
      </p:sp>
      <p:sp>
        <p:nvSpPr>
          <p:cNvPr id="19" name="사각형: 잘린 대각선 방향 모서리 18">
            <a:extLst>
              <a:ext uri="{FF2B5EF4-FFF2-40B4-BE49-F238E27FC236}">
                <a16:creationId xmlns:a16="http://schemas.microsoft.com/office/drawing/2014/main" id="{BF7286FB-81F1-BF2F-A187-3C1872C51E72}"/>
              </a:ext>
            </a:extLst>
          </p:cNvPr>
          <p:cNvSpPr/>
          <p:nvPr/>
        </p:nvSpPr>
        <p:spPr>
          <a:xfrm>
            <a:off x="8102548" y="1212342"/>
            <a:ext cx="2757300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I2C</a:t>
            </a:r>
            <a:r>
              <a:rPr lang="ko-KR" altLang="en-US" sz="2400" dirty="0">
                <a:solidFill>
                  <a:schemeClr val="tx1"/>
                </a:solidFill>
              </a:rPr>
              <a:t>통신 작동</a:t>
            </a:r>
          </a:p>
        </p:txBody>
      </p:sp>
    </p:spTree>
    <p:extLst>
      <p:ext uri="{BB962C8B-B14F-4D97-AF65-F5344CB8AC3E}">
        <p14:creationId xmlns:p14="http://schemas.microsoft.com/office/powerpoint/2010/main" val="933880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en-US" altLang="ko-KR" sz="6000" dirty="0"/>
              <a:t>I2C</a:t>
            </a:r>
            <a:r>
              <a:rPr lang="ko-KR" altLang="en-US" sz="6000" dirty="0"/>
              <a:t>파형 분석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2" y="1231392"/>
            <a:ext cx="4375321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5211065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모니터, 스크린샷, 전자제품이(가) 표시된 사진&#10;&#10;자동 생성된 설명">
            <a:extLst>
              <a:ext uri="{FF2B5EF4-FFF2-40B4-BE49-F238E27FC236}">
                <a16:creationId xmlns:a16="http://schemas.microsoft.com/office/drawing/2014/main" id="{5B08E3DF-5853-D71C-A7FA-7E8306D5F4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9" t="6754" r="4974" b="56614"/>
          <a:stretch/>
        </p:blipFill>
        <p:spPr>
          <a:xfrm>
            <a:off x="2052998" y="3934269"/>
            <a:ext cx="6316134" cy="1813370"/>
          </a:xfrm>
          <a:prstGeom prst="rect">
            <a:avLst/>
          </a:prstGeom>
        </p:spPr>
      </p:pic>
      <p:pic>
        <p:nvPicPr>
          <p:cNvPr id="11" name="그림 10" descr="텍스트, 스크린샷, 전자제품, 컴퓨터이(가) 표시된 사진&#10;&#10;자동 생성된 설명">
            <a:extLst>
              <a:ext uri="{FF2B5EF4-FFF2-40B4-BE49-F238E27FC236}">
                <a16:creationId xmlns:a16="http://schemas.microsoft.com/office/drawing/2014/main" id="{EED6C95E-915E-130C-ACDA-6E5F8B50E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2" t="6611" r="4418" b="56355"/>
          <a:stretch/>
        </p:blipFill>
        <p:spPr>
          <a:xfrm>
            <a:off x="2052998" y="1680655"/>
            <a:ext cx="6316134" cy="1752600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C5188C20-7B06-5481-3923-B8D428E12296}"/>
              </a:ext>
            </a:extLst>
          </p:cNvPr>
          <p:cNvSpPr/>
          <p:nvPr/>
        </p:nvSpPr>
        <p:spPr>
          <a:xfrm>
            <a:off x="1871134" y="1492052"/>
            <a:ext cx="7162799" cy="2097815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EDE9A7FC-8276-AF82-F2BF-E55EEBB9DF4C}"/>
              </a:ext>
            </a:extLst>
          </p:cNvPr>
          <p:cNvSpPr/>
          <p:nvPr/>
        </p:nvSpPr>
        <p:spPr>
          <a:xfrm>
            <a:off x="1871134" y="3778470"/>
            <a:ext cx="7162799" cy="2097815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4B9BB0A4-E436-7AB8-CB22-42425BAD4032}"/>
              </a:ext>
            </a:extLst>
          </p:cNvPr>
          <p:cNvSpPr/>
          <p:nvPr/>
        </p:nvSpPr>
        <p:spPr>
          <a:xfrm>
            <a:off x="9215797" y="2290233"/>
            <a:ext cx="2533103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1ms</a:t>
            </a:r>
            <a:r>
              <a:rPr lang="ko-KR" altLang="en-US" sz="2400" dirty="0">
                <a:solidFill>
                  <a:schemeClr val="tx1"/>
                </a:solidFill>
              </a:rPr>
              <a:t>일시</a:t>
            </a:r>
            <a:r>
              <a:rPr lang="en-US" altLang="ko-KR" sz="24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I2C</a:t>
            </a:r>
            <a:r>
              <a:rPr lang="ko-KR" altLang="en-US" sz="2400" dirty="0">
                <a:solidFill>
                  <a:schemeClr val="tx1"/>
                </a:solidFill>
              </a:rPr>
              <a:t>코드작동</a:t>
            </a:r>
            <a:r>
              <a:rPr lang="en-US" altLang="ko-KR" sz="2400" dirty="0">
                <a:solidFill>
                  <a:schemeClr val="tx1"/>
                </a:solidFill>
              </a:rPr>
              <a:t>X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사각형: 잘린 대각선 방향 모서리 8">
            <a:extLst>
              <a:ext uri="{FF2B5EF4-FFF2-40B4-BE49-F238E27FC236}">
                <a16:creationId xmlns:a16="http://schemas.microsoft.com/office/drawing/2014/main" id="{E8317D32-BD03-A06C-294E-C4F842428B91}"/>
              </a:ext>
            </a:extLst>
          </p:cNvPr>
          <p:cNvSpPr/>
          <p:nvPr/>
        </p:nvSpPr>
        <p:spPr>
          <a:xfrm>
            <a:off x="9215797" y="4483100"/>
            <a:ext cx="2533103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2ms</a:t>
            </a:r>
            <a:r>
              <a:rPr lang="ko-KR" altLang="en-US" sz="2400" dirty="0">
                <a:solidFill>
                  <a:schemeClr val="tx1"/>
                </a:solidFill>
              </a:rPr>
              <a:t>일시</a:t>
            </a:r>
            <a:r>
              <a:rPr lang="en-US" altLang="ko-KR" sz="24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I2C</a:t>
            </a:r>
            <a:r>
              <a:rPr lang="ko-KR" altLang="en-US" sz="2400" dirty="0">
                <a:solidFill>
                  <a:schemeClr val="tx1"/>
                </a:solidFill>
              </a:rPr>
              <a:t>코드작동</a:t>
            </a:r>
            <a:r>
              <a:rPr lang="en-US" altLang="ko-KR" sz="2400" dirty="0">
                <a:solidFill>
                  <a:schemeClr val="tx1"/>
                </a:solidFill>
              </a:rPr>
              <a:t>O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406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en-US" altLang="ko-KR" sz="6000" dirty="0"/>
              <a:t>I2C</a:t>
            </a:r>
            <a:r>
              <a:rPr lang="ko-KR" altLang="en-US" sz="6000" dirty="0"/>
              <a:t>파형 분석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2" y="1231392"/>
            <a:ext cx="4375321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5211065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A25CD819-1A20-D791-14EF-CCDCA757CF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" t="2563" r="2380" b="66330"/>
          <a:stretch/>
        </p:blipFill>
        <p:spPr>
          <a:xfrm>
            <a:off x="1134532" y="1353313"/>
            <a:ext cx="7687734" cy="224597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03158992-851A-97AD-9D49-2D95E6938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" t="3216" r="1874" b="63115"/>
          <a:stretch/>
        </p:blipFill>
        <p:spPr>
          <a:xfrm>
            <a:off x="2091266" y="3662786"/>
            <a:ext cx="7687734" cy="2277000"/>
          </a:xfrm>
          <a:prstGeom prst="rect">
            <a:avLst/>
          </a:prstGeom>
        </p:spPr>
      </p:pic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8124FE79-DA3A-F921-385C-821F4529539C}"/>
              </a:ext>
            </a:extLst>
          </p:cNvPr>
          <p:cNvSpPr/>
          <p:nvPr/>
        </p:nvSpPr>
        <p:spPr>
          <a:xfrm>
            <a:off x="6671733" y="1651000"/>
            <a:ext cx="1024467" cy="4225285"/>
          </a:xfrm>
          <a:prstGeom prst="snip1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대각선 방향 모서리 6">
            <a:extLst>
              <a:ext uri="{FF2B5EF4-FFF2-40B4-BE49-F238E27FC236}">
                <a16:creationId xmlns:a16="http://schemas.microsoft.com/office/drawing/2014/main" id="{721E959F-89A5-754A-B0FF-46287A3709EF}"/>
              </a:ext>
            </a:extLst>
          </p:cNvPr>
          <p:cNvSpPr/>
          <p:nvPr/>
        </p:nvSpPr>
        <p:spPr>
          <a:xfrm>
            <a:off x="9118601" y="2346542"/>
            <a:ext cx="2757300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I2C</a:t>
            </a:r>
            <a:r>
              <a:rPr lang="ko-KR" altLang="en-US" sz="2400" dirty="0">
                <a:solidFill>
                  <a:schemeClr val="tx1"/>
                </a:solidFill>
              </a:rPr>
              <a:t>데이터 보내는 신호</a:t>
            </a:r>
          </a:p>
        </p:txBody>
      </p:sp>
    </p:spTree>
    <p:extLst>
      <p:ext uri="{BB962C8B-B14F-4D97-AF65-F5344CB8AC3E}">
        <p14:creationId xmlns:p14="http://schemas.microsoft.com/office/powerpoint/2010/main" val="802849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en-US" altLang="ko-KR" sz="6000" dirty="0"/>
              <a:t>I2C</a:t>
            </a:r>
            <a:r>
              <a:rPr lang="ko-KR" altLang="en-US" sz="6000" dirty="0"/>
              <a:t>파형 분석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2" y="1231392"/>
            <a:ext cx="4375321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5211065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4257A39-D329-70CD-EC7A-0065CE03D3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" b="62855"/>
          <a:stretch/>
        </p:blipFill>
        <p:spPr>
          <a:xfrm>
            <a:off x="5255126" y="3719227"/>
            <a:ext cx="5857374" cy="2292525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08E91532-207B-B1D2-FB30-3C8E490AE2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40"/>
          <a:stretch/>
        </p:blipFill>
        <p:spPr>
          <a:xfrm>
            <a:off x="2434611" y="1459040"/>
            <a:ext cx="8463064" cy="2270501"/>
          </a:xfrm>
          <a:prstGeom prst="rect">
            <a:avLst/>
          </a:prstGeom>
        </p:spPr>
      </p:pic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AC030488-8607-557F-C4AE-6418A8BF325B}"/>
              </a:ext>
            </a:extLst>
          </p:cNvPr>
          <p:cNvSpPr/>
          <p:nvPr/>
        </p:nvSpPr>
        <p:spPr>
          <a:xfrm>
            <a:off x="7152640" y="1786467"/>
            <a:ext cx="1047327" cy="4225285"/>
          </a:xfrm>
          <a:prstGeom prst="snip1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잘린 대각선 방향 모서리 24">
            <a:extLst>
              <a:ext uri="{FF2B5EF4-FFF2-40B4-BE49-F238E27FC236}">
                <a16:creationId xmlns:a16="http://schemas.microsoft.com/office/drawing/2014/main" id="{99D2FFB5-CD8B-27D0-63F4-0D32B09EF31F}"/>
              </a:ext>
            </a:extLst>
          </p:cNvPr>
          <p:cNvSpPr/>
          <p:nvPr/>
        </p:nvSpPr>
        <p:spPr>
          <a:xfrm>
            <a:off x="2342593" y="4296626"/>
            <a:ext cx="2757300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I2C</a:t>
            </a:r>
            <a:r>
              <a:rPr lang="ko-KR" altLang="en-US" sz="2400" dirty="0">
                <a:solidFill>
                  <a:schemeClr val="tx1"/>
                </a:solidFill>
              </a:rPr>
              <a:t>데이터 보내는 신호의 주소</a:t>
            </a:r>
          </a:p>
        </p:txBody>
      </p:sp>
    </p:spTree>
    <p:extLst>
      <p:ext uri="{BB962C8B-B14F-4D97-AF65-F5344CB8AC3E}">
        <p14:creationId xmlns:p14="http://schemas.microsoft.com/office/powerpoint/2010/main" val="766525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8132064" y="2596896"/>
            <a:ext cx="3023616" cy="3048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86584" y="533273"/>
            <a:ext cx="4026408" cy="564007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Arduino I2C</a:t>
            </a:r>
            <a:r>
              <a:rPr lang="ko-KR" altLang="en-US" sz="2400" dirty="0"/>
              <a:t>통신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4" y="1231392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5474208" y="1231392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0768" y="1706879"/>
            <a:ext cx="926592" cy="4616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1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822960" y="2300712"/>
            <a:ext cx="926592" cy="4616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2</a:t>
            </a:r>
            <a:endParaRPr lang="ko-KR" altLang="en-US" sz="2400" dirty="0"/>
          </a:p>
        </p:txBody>
      </p:sp>
      <p:sp>
        <p:nvSpPr>
          <p:cNvPr id="9" name="직사각형 8"/>
          <p:cNvSpPr/>
          <p:nvPr/>
        </p:nvSpPr>
        <p:spPr>
          <a:xfrm>
            <a:off x="810768" y="3537286"/>
            <a:ext cx="926592" cy="4616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4</a:t>
            </a:r>
            <a:endParaRPr lang="ko-KR" altLang="en-US" sz="2400" dirty="0"/>
          </a:p>
        </p:txBody>
      </p:sp>
      <p:sp>
        <p:nvSpPr>
          <p:cNvPr id="10" name="직사각형 9"/>
          <p:cNvSpPr/>
          <p:nvPr/>
        </p:nvSpPr>
        <p:spPr>
          <a:xfrm>
            <a:off x="810768" y="5399497"/>
            <a:ext cx="926592" cy="4616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7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960957" y="1706878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프로젝트 목적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63874" y="2300712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사용한 개발 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53050" y="3549187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통신 구조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97078" y="5388102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사용된 코드 및 알고리즘 설명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680960" y="2121408"/>
            <a:ext cx="3486912" cy="3499104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/>
          <p:cNvSpPr/>
          <p:nvPr/>
        </p:nvSpPr>
        <p:spPr>
          <a:xfrm>
            <a:off x="8546592" y="2950464"/>
            <a:ext cx="457200" cy="4572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/>
          <p:cNvSpPr/>
          <p:nvPr/>
        </p:nvSpPr>
        <p:spPr>
          <a:xfrm>
            <a:off x="8552688" y="3566160"/>
            <a:ext cx="457200" cy="4572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/>
          <p:cNvSpPr/>
          <p:nvPr/>
        </p:nvSpPr>
        <p:spPr>
          <a:xfrm>
            <a:off x="8564880" y="4212336"/>
            <a:ext cx="457200" cy="4572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/>
          <p:cNvSpPr/>
          <p:nvPr/>
        </p:nvSpPr>
        <p:spPr>
          <a:xfrm>
            <a:off x="8577072" y="4858512"/>
            <a:ext cx="457200" cy="4572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192768" y="3218688"/>
            <a:ext cx="1524000" cy="109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198864" y="3858768"/>
            <a:ext cx="1524000" cy="109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223248" y="4492752"/>
            <a:ext cx="1524000" cy="109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223248" y="5151120"/>
            <a:ext cx="1524000" cy="109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2DCFDF-20B0-E6E5-4F0D-7FB1F7A5B6C0}"/>
              </a:ext>
            </a:extLst>
          </p:cNvPr>
          <p:cNvSpPr/>
          <p:nvPr/>
        </p:nvSpPr>
        <p:spPr>
          <a:xfrm>
            <a:off x="810768" y="2926925"/>
            <a:ext cx="926592" cy="4616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D009AE-D8C7-DD61-1BB0-55B2C93DB20D}"/>
              </a:ext>
            </a:extLst>
          </p:cNvPr>
          <p:cNvSpPr txBox="1"/>
          <p:nvPr/>
        </p:nvSpPr>
        <p:spPr>
          <a:xfrm>
            <a:off x="1953050" y="2932513"/>
            <a:ext cx="201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Arduino </a:t>
            </a:r>
            <a:r>
              <a:rPr lang="ko-KR" altLang="en-US" sz="2400" dirty="0"/>
              <a:t>회로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0C7559-89B9-C6E9-29F8-525A9BA73C48}"/>
              </a:ext>
            </a:extLst>
          </p:cNvPr>
          <p:cNvSpPr/>
          <p:nvPr/>
        </p:nvSpPr>
        <p:spPr>
          <a:xfrm>
            <a:off x="822960" y="6063834"/>
            <a:ext cx="926592" cy="4616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8</a:t>
            </a:r>
            <a:endParaRPr lang="ko-KR" alt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5A657C-4717-90A5-BBCB-EC98CF9422E1}"/>
              </a:ext>
            </a:extLst>
          </p:cNvPr>
          <p:cNvSpPr txBox="1"/>
          <p:nvPr/>
        </p:nvSpPr>
        <p:spPr>
          <a:xfrm>
            <a:off x="2034340" y="606383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결과 동영상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F6309A-DA2E-4DB7-0CE5-909367CBA084}"/>
              </a:ext>
            </a:extLst>
          </p:cNvPr>
          <p:cNvSpPr/>
          <p:nvPr/>
        </p:nvSpPr>
        <p:spPr>
          <a:xfrm>
            <a:off x="810768" y="4153654"/>
            <a:ext cx="926592" cy="4616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5</a:t>
            </a:r>
            <a:endParaRPr lang="ko-KR" alt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5D976B-A51E-59ED-0E3C-F8E7E633232C}"/>
              </a:ext>
            </a:extLst>
          </p:cNvPr>
          <p:cNvSpPr txBox="1"/>
          <p:nvPr/>
        </p:nvSpPr>
        <p:spPr>
          <a:xfrm>
            <a:off x="1997078" y="4142259"/>
            <a:ext cx="1531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Flowchart</a:t>
            </a:r>
            <a:endParaRPr lang="ko-KR" altLang="en-US" sz="2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7E535B-1C91-B821-9677-A69DB65FBD83}"/>
              </a:ext>
            </a:extLst>
          </p:cNvPr>
          <p:cNvSpPr/>
          <p:nvPr/>
        </p:nvSpPr>
        <p:spPr>
          <a:xfrm>
            <a:off x="822960" y="4776869"/>
            <a:ext cx="926592" cy="46166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6</a:t>
            </a:r>
            <a:endParaRPr lang="ko-KR" alt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298DED-696B-991B-FFC7-837CECA54C05}"/>
              </a:ext>
            </a:extLst>
          </p:cNvPr>
          <p:cNvSpPr txBox="1"/>
          <p:nvPr/>
        </p:nvSpPr>
        <p:spPr>
          <a:xfrm>
            <a:off x="2009270" y="4765474"/>
            <a:ext cx="1973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I2C</a:t>
            </a:r>
            <a:r>
              <a:rPr lang="ko-KR" altLang="en-US" sz="2400" dirty="0"/>
              <a:t>파형 분석</a:t>
            </a:r>
          </a:p>
        </p:txBody>
      </p:sp>
    </p:spTree>
    <p:extLst>
      <p:ext uri="{BB962C8B-B14F-4D97-AF65-F5344CB8AC3E}">
        <p14:creationId xmlns:p14="http://schemas.microsoft.com/office/powerpoint/2010/main" val="2043360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20F57AC-195D-FC2E-E302-14E10E36B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2" y="1748176"/>
            <a:ext cx="11094589" cy="27273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en-US" altLang="ko-KR" sz="6000" dirty="0"/>
              <a:t>I2C</a:t>
            </a:r>
            <a:r>
              <a:rPr lang="ko-KR" altLang="en-US" sz="6000" dirty="0"/>
              <a:t>파형 분석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2" y="1231392"/>
            <a:ext cx="4375321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5211065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0E6C77-247B-EF97-F6DD-706553E7EC7D}"/>
              </a:ext>
            </a:extLst>
          </p:cNvPr>
          <p:cNvSpPr/>
          <p:nvPr/>
        </p:nvSpPr>
        <p:spPr>
          <a:xfrm>
            <a:off x="1282699" y="2019300"/>
            <a:ext cx="1729145" cy="28194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726152-CF08-D859-C8CF-CE0EC10C2BA3}"/>
              </a:ext>
            </a:extLst>
          </p:cNvPr>
          <p:cNvSpPr/>
          <p:nvPr/>
        </p:nvSpPr>
        <p:spPr>
          <a:xfrm>
            <a:off x="2991422" y="2019300"/>
            <a:ext cx="455485" cy="28194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잘린 대각선 방향 모서리 14">
            <a:extLst>
              <a:ext uri="{FF2B5EF4-FFF2-40B4-BE49-F238E27FC236}">
                <a16:creationId xmlns:a16="http://schemas.microsoft.com/office/drawing/2014/main" id="{38F109B7-ED23-97E5-BB03-35B7AAEA6503}"/>
              </a:ext>
            </a:extLst>
          </p:cNvPr>
          <p:cNvSpPr/>
          <p:nvPr/>
        </p:nvSpPr>
        <p:spPr>
          <a:xfrm>
            <a:off x="82122" y="5013872"/>
            <a:ext cx="2757300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0000111(7bit)</a:t>
            </a: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서버번호</a:t>
            </a:r>
            <a:r>
              <a:rPr lang="en-US" altLang="ko-KR" sz="2400" dirty="0">
                <a:solidFill>
                  <a:schemeClr val="tx1"/>
                </a:solidFill>
              </a:rPr>
              <a:t>:7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사각형: 잘린 대각선 방향 모서리 15">
            <a:extLst>
              <a:ext uri="{FF2B5EF4-FFF2-40B4-BE49-F238E27FC236}">
                <a16:creationId xmlns:a16="http://schemas.microsoft.com/office/drawing/2014/main" id="{D7E30B36-3045-BA18-1754-C5FDE687312B}"/>
              </a:ext>
            </a:extLst>
          </p:cNvPr>
          <p:cNvSpPr/>
          <p:nvPr/>
        </p:nvSpPr>
        <p:spPr>
          <a:xfrm>
            <a:off x="2952464" y="5013872"/>
            <a:ext cx="971976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</a:rPr>
              <a:t>읽기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6BA1604-AB40-5C9A-7B3A-E4032736EE63}"/>
              </a:ext>
            </a:extLst>
          </p:cNvPr>
          <p:cNvSpPr/>
          <p:nvPr/>
        </p:nvSpPr>
        <p:spPr>
          <a:xfrm>
            <a:off x="3924440" y="2019300"/>
            <a:ext cx="2438259" cy="28194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잘린 대각선 방향 모서리 21">
            <a:extLst>
              <a:ext uri="{FF2B5EF4-FFF2-40B4-BE49-F238E27FC236}">
                <a16:creationId xmlns:a16="http://schemas.microsoft.com/office/drawing/2014/main" id="{3211B7CA-4407-A345-F2E3-A3BB5FA3308E}"/>
              </a:ext>
            </a:extLst>
          </p:cNvPr>
          <p:cNvSpPr/>
          <p:nvPr/>
        </p:nvSpPr>
        <p:spPr>
          <a:xfrm>
            <a:off x="4037482" y="5013872"/>
            <a:ext cx="2299818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0000011(7bit)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4A9694-2721-40B0-84A9-B096CBA99858}"/>
              </a:ext>
            </a:extLst>
          </p:cNvPr>
          <p:cNvSpPr/>
          <p:nvPr/>
        </p:nvSpPr>
        <p:spPr>
          <a:xfrm>
            <a:off x="6362700" y="2019300"/>
            <a:ext cx="2419636" cy="28194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잘린 대각선 방향 모서리 25">
            <a:extLst>
              <a:ext uri="{FF2B5EF4-FFF2-40B4-BE49-F238E27FC236}">
                <a16:creationId xmlns:a16="http://schemas.microsoft.com/office/drawing/2014/main" id="{71F87A0F-EA77-CA29-12D9-8489A8381C2C}"/>
              </a:ext>
            </a:extLst>
          </p:cNvPr>
          <p:cNvSpPr/>
          <p:nvPr/>
        </p:nvSpPr>
        <p:spPr>
          <a:xfrm>
            <a:off x="6482518" y="5013872"/>
            <a:ext cx="2299818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0000110(7bit)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8ADE5D-850B-3FE7-A1F5-7945032E3AE8}"/>
              </a:ext>
            </a:extLst>
          </p:cNvPr>
          <p:cNvSpPr/>
          <p:nvPr/>
        </p:nvSpPr>
        <p:spPr>
          <a:xfrm>
            <a:off x="8824436" y="2019300"/>
            <a:ext cx="2419636" cy="28194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잘린 대각선 방향 모서리 27">
            <a:extLst>
              <a:ext uri="{FF2B5EF4-FFF2-40B4-BE49-F238E27FC236}">
                <a16:creationId xmlns:a16="http://schemas.microsoft.com/office/drawing/2014/main" id="{44EA25F7-E8C8-F6D0-5204-DA613519D1E6}"/>
              </a:ext>
            </a:extLst>
          </p:cNvPr>
          <p:cNvSpPr/>
          <p:nvPr/>
        </p:nvSpPr>
        <p:spPr>
          <a:xfrm>
            <a:off x="8944254" y="5013872"/>
            <a:ext cx="2299818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0110101(7bit)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53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574BB6-E4F5-BABE-ECBA-7915A6FA914C}"/>
              </a:ext>
            </a:extLst>
          </p:cNvPr>
          <p:cNvSpPr/>
          <p:nvPr/>
        </p:nvSpPr>
        <p:spPr>
          <a:xfrm>
            <a:off x="2324043" y="2564872"/>
            <a:ext cx="628421" cy="97154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954158-5223-5CC2-74B2-F3B18F796E74}"/>
              </a:ext>
            </a:extLst>
          </p:cNvPr>
          <p:cNvSpPr/>
          <p:nvPr/>
        </p:nvSpPr>
        <p:spPr>
          <a:xfrm>
            <a:off x="1234230" y="2564871"/>
            <a:ext cx="1002194" cy="156645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79E713-D64F-D8AC-3E4E-E00F1123AF51}"/>
              </a:ext>
            </a:extLst>
          </p:cNvPr>
          <p:cNvSpPr/>
          <p:nvPr/>
        </p:nvSpPr>
        <p:spPr>
          <a:xfrm>
            <a:off x="3039142" y="2564872"/>
            <a:ext cx="236544" cy="97154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80CCC2-51C8-A7D7-26B8-24067F84AB83}"/>
              </a:ext>
            </a:extLst>
          </p:cNvPr>
          <p:cNvSpPr/>
          <p:nvPr/>
        </p:nvSpPr>
        <p:spPr>
          <a:xfrm>
            <a:off x="4148667" y="2576607"/>
            <a:ext cx="1223434" cy="156645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8F6864-3F84-F790-BD7E-F9202994DD9A}"/>
              </a:ext>
            </a:extLst>
          </p:cNvPr>
          <p:cNvSpPr/>
          <p:nvPr/>
        </p:nvSpPr>
        <p:spPr>
          <a:xfrm>
            <a:off x="5426911" y="2576607"/>
            <a:ext cx="533213" cy="95980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3020CB-9057-8F20-5ECF-0EBEF79CE0F0}"/>
              </a:ext>
            </a:extLst>
          </p:cNvPr>
          <p:cNvSpPr/>
          <p:nvPr/>
        </p:nvSpPr>
        <p:spPr>
          <a:xfrm>
            <a:off x="6566053" y="2670609"/>
            <a:ext cx="1013552" cy="1460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DEAD8D-CAAE-B677-0AF7-F7FA1A17C1EC}"/>
              </a:ext>
            </a:extLst>
          </p:cNvPr>
          <p:cNvSpPr/>
          <p:nvPr/>
        </p:nvSpPr>
        <p:spPr>
          <a:xfrm>
            <a:off x="7621705" y="2667807"/>
            <a:ext cx="476662" cy="86860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761B79-7F22-46B7-2AF8-364CD9E41AED}"/>
              </a:ext>
            </a:extLst>
          </p:cNvPr>
          <p:cNvSpPr/>
          <p:nvPr/>
        </p:nvSpPr>
        <p:spPr>
          <a:xfrm>
            <a:off x="8140467" y="2667807"/>
            <a:ext cx="223887" cy="1460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92036A-9BB3-6E7C-E064-1587FC0A3B8D}"/>
              </a:ext>
            </a:extLst>
          </p:cNvPr>
          <p:cNvSpPr/>
          <p:nvPr/>
        </p:nvSpPr>
        <p:spPr>
          <a:xfrm>
            <a:off x="9023786" y="2667806"/>
            <a:ext cx="214889" cy="1460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E024ABD-0DE6-16E3-7F6D-75635A7348F9}"/>
              </a:ext>
            </a:extLst>
          </p:cNvPr>
          <p:cNvSpPr/>
          <p:nvPr/>
        </p:nvSpPr>
        <p:spPr>
          <a:xfrm>
            <a:off x="9280775" y="2667807"/>
            <a:ext cx="468591" cy="86860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ADD85AE-6533-CDFA-6245-12636F51D48A}"/>
              </a:ext>
            </a:extLst>
          </p:cNvPr>
          <p:cNvSpPr/>
          <p:nvPr/>
        </p:nvSpPr>
        <p:spPr>
          <a:xfrm>
            <a:off x="9791466" y="2662526"/>
            <a:ext cx="214889" cy="1460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C0EB4C6-87EF-1E47-7967-64238F78E44B}"/>
              </a:ext>
            </a:extLst>
          </p:cNvPr>
          <p:cNvSpPr/>
          <p:nvPr/>
        </p:nvSpPr>
        <p:spPr>
          <a:xfrm>
            <a:off x="10048455" y="2662526"/>
            <a:ext cx="214889" cy="86860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79DA0A9-66E2-9309-378F-B471D48AB726}"/>
              </a:ext>
            </a:extLst>
          </p:cNvPr>
          <p:cNvSpPr/>
          <p:nvPr/>
        </p:nvSpPr>
        <p:spPr>
          <a:xfrm>
            <a:off x="10302157" y="2662525"/>
            <a:ext cx="214889" cy="14607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F45354-12BF-A4E1-472D-EAC54568E582}"/>
              </a:ext>
            </a:extLst>
          </p:cNvPr>
          <p:cNvSpPr/>
          <p:nvPr/>
        </p:nvSpPr>
        <p:spPr>
          <a:xfrm>
            <a:off x="10571349" y="2662526"/>
            <a:ext cx="214889" cy="86860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6AF13B-C5A2-6917-AFF2-6F101BDF7D18}"/>
              </a:ext>
            </a:extLst>
          </p:cNvPr>
          <p:cNvSpPr txBox="1"/>
          <p:nvPr/>
        </p:nvSpPr>
        <p:spPr>
          <a:xfrm>
            <a:off x="1517249" y="28810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4A1F6A-4BDD-68F9-B550-CA6BF4713DA1}"/>
              </a:ext>
            </a:extLst>
          </p:cNvPr>
          <p:cNvSpPr txBox="1"/>
          <p:nvPr/>
        </p:nvSpPr>
        <p:spPr>
          <a:xfrm>
            <a:off x="2459275" y="288101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C021D8-2E08-81F4-B7CE-049FF0F61041}"/>
              </a:ext>
            </a:extLst>
          </p:cNvPr>
          <p:cNvSpPr txBox="1"/>
          <p:nvPr/>
        </p:nvSpPr>
        <p:spPr>
          <a:xfrm>
            <a:off x="4583092" y="286599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6A3312-9120-8C9A-297A-A2BE3DF76FF5}"/>
              </a:ext>
            </a:extLst>
          </p:cNvPr>
          <p:cNvSpPr txBox="1"/>
          <p:nvPr/>
        </p:nvSpPr>
        <p:spPr>
          <a:xfrm>
            <a:off x="5512816" y="28659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FA9AB7-A3D3-6BCC-CD55-370CD3FD40B6}"/>
              </a:ext>
            </a:extLst>
          </p:cNvPr>
          <p:cNvSpPr txBox="1"/>
          <p:nvPr/>
        </p:nvSpPr>
        <p:spPr>
          <a:xfrm>
            <a:off x="6923561" y="288101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0856C9-400D-3CC7-8558-F335F5C95718}"/>
              </a:ext>
            </a:extLst>
          </p:cNvPr>
          <p:cNvSpPr txBox="1"/>
          <p:nvPr/>
        </p:nvSpPr>
        <p:spPr>
          <a:xfrm>
            <a:off x="7666587" y="2884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FD6C19-4E47-FAE6-69B7-ABD2AB047135}"/>
              </a:ext>
            </a:extLst>
          </p:cNvPr>
          <p:cNvSpPr txBox="1"/>
          <p:nvPr/>
        </p:nvSpPr>
        <p:spPr>
          <a:xfrm>
            <a:off x="8059984" y="2889347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4949AD-493E-EA9F-0076-C8CB674EB031}"/>
              </a:ext>
            </a:extLst>
          </p:cNvPr>
          <p:cNvSpPr txBox="1"/>
          <p:nvPr/>
        </p:nvSpPr>
        <p:spPr>
          <a:xfrm>
            <a:off x="8955582" y="28659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7A69C5-B1AA-F584-ED7B-6D317F76D99F}"/>
              </a:ext>
            </a:extLst>
          </p:cNvPr>
          <p:cNvSpPr txBox="1"/>
          <p:nvPr/>
        </p:nvSpPr>
        <p:spPr>
          <a:xfrm>
            <a:off x="9740829" y="286599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CB0CB2-0903-5E0C-687C-7A28DC56F9AD}"/>
              </a:ext>
            </a:extLst>
          </p:cNvPr>
          <p:cNvSpPr txBox="1"/>
          <p:nvPr/>
        </p:nvSpPr>
        <p:spPr>
          <a:xfrm>
            <a:off x="9985460" y="287413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54D4C9-F68F-0CFB-6F29-A50743377BA5}"/>
              </a:ext>
            </a:extLst>
          </p:cNvPr>
          <p:cNvSpPr txBox="1"/>
          <p:nvPr/>
        </p:nvSpPr>
        <p:spPr>
          <a:xfrm>
            <a:off x="10242449" y="28695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E0D988-A793-EACD-C825-AEF423DE0E3C}"/>
              </a:ext>
            </a:extLst>
          </p:cNvPr>
          <p:cNvSpPr txBox="1"/>
          <p:nvPr/>
        </p:nvSpPr>
        <p:spPr>
          <a:xfrm>
            <a:off x="10513544" y="286957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F91F86-9155-F492-93EF-0FFBC44D988E}"/>
              </a:ext>
            </a:extLst>
          </p:cNvPr>
          <p:cNvSpPr txBox="1"/>
          <p:nvPr/>
        </p:nvSpPr>
        <p:spPr>
          <a:xfrm>
            <a:off x="9343198" y="287413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388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7BB0A90-50A1-427A-2D12-57405422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101" y="1749933"/>
            <a:ext cx="3267075" cy="3876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D7A2FC-ED85-0F08-9D9B-5D1E166E9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517" y="1577486"/>
            <a:ext cx="2722803" cy="511220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사용된 코드 및 알고리즘 설명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2" y="1231392"/>
            <a:ext cx="10195308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11020638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A7CB998B-005F-2C09-6C5E-2E35A6CA4A9C}"/>
              </a:ext>
            </a:extLst>
          </p:cNvPr>
          <p:cNvSpPr/>
          <p:nvPr/>
        </p:nvSpPr>
        <p:spPr>
          <a:xfrm>
            <a:off x="2808517" y="1492052"/>
            <a:ext cx="3185884" cy="5197636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816862" y="1577486"/>
            <a:ext cx="1554233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>
                <a:solidFill>
                  <a:schemeClr val="tx1"/>
                </a:solidFill>
              </a:rPr>
              <a:t>  Master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40FCDD43-F25E-8261-4CC0-68051AE3F68B}"/>
              </a:ext>
            </a:extLst>
          </p:cNvPr>
          <p:cNvSpPr/>
          <p:nvPr/>
        </p:nvSpPr>
        <p:spPr>
          <a:xfrm>
            <a:off x="6452337" y="1673635"/>
            <a:ext cx="3656168" cy="4100864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7876D6-99F7-B65C-29F5-35256FE7AF22}"/>
              </a:ext>
            </a:extLst>
          </p:cNvPr>
          <p:cNvCxnSpPr>
            <a:cxnSpLocks/>
          </p:cNvCxnSpPr>
          <p:nvPr/>
        </p:nvCxnSpPr>
        <p:spPr>
          <a:xfrm flipH="1">
            <a:off x="8329625" y="5023751"/>
            <a:ext cx="2229816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잘린 대각선 방향 모서리 14">
            <a:extLst>
              <a:ext uri="{FF2B5EF4-FFF2-40B4-BE49-F238E27FC236}">
                <a16:creationId xmlns:a16="http://schemas.microsoft.com/office/drawing/2014/main" id="{5E58B19D-9E83-34AE-6A04-C4D87108ACF9}"/>
              </a:ext>
            </a:extLst>
          </p:cNvPr>
          <p:cNvSpPr/>
          <p:nvPr/>
        </p:nvSpPr>
        <p:spPr>
          <a:xfrm>
            <a:off x="10251269" y="4445946"/>
            <a:ext cx="1719943" cy="1155609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 MsTimer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9F20EC2-FA3F-480C-A6C6-946AF30262BF}"/>
              </a:ext>
            </a:extLst>
          </p:cNvPr>
          <p:cNvCxnSpPr>
            <a:cxnSpLocks/>
          </p:cNvCxnSpPr>
          <p:nvPr/>
        </p:nvCxnSpPr>
        <p:spPr>
          <a:xfrm flipH="1">
            <a:off x="8166008" y="4187071"/>
            <a:ext cx="2229816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잘린 대각선 방향 모서리 16">
            <a:extLst>
              <a:ext uri="{FF2B5EF4-FFF2-40B4-BE49-F238E27FC236}">
                <a16:creationId xmlns:a16="http://schemas.microsoft.com/office/drawing/2014/main" id="{675A8508-6161-4694-1067-B7EEA1FE3138}"/>
              </a:ext>
            </a:extLst>
          </p:cNvPr>
          <p:cNvSpPr/>
          <p:nvPr/>
        </p:nvSpPr>
        <p:spPr>
          <a:xfrm>
            <a:off x="10251269" y="2189991"/>
            <a:ext cx="1719943" cy="2076083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 Watch Dog</a:t>
            </a: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확인용 </a:t>
            </a:r>
            <a:r>
              <a:rPr lang="en-US" altLang="ko-KR" sz="2400" dirty="0">
                <a:solidFill>
                  <a:schemeClr val="tx1"/>
                </a:solidFill>
              </a:rPr>
              <a:t>LED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사각형: 잘린 대각선 방향 모서리 18">
            <a:extLst>
              <a:ext uri="{FF2B5EF4-FFF2-40B4-BE49-F238E27FC236}">
                <a16:creationId xmlns:a16="http://schemas.microsoft.com/office/drawing/2014/main" id="{510EC592-7966-14CB-A6B0-DB93362CBB36}"/>
              </a:ext>
            </a:extLst>
          </p:cNvPr>
          <p:cNvSpPr/>
          <p:nvPr/>
        </p:nvSpPr>
        <p:spPr>
          <a:xfrm>
            <a:off x="728472" y="2416071"/>
            <a:ext cx="1719943" cy="1155609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초기 핀 및 변수 설정</a:t>
            </a:r>
          </a:p>
        </p:txBody>
      </p:sp>
    </p:spTree>
    <p:extLst>
      <p:ext uri="{BB962C8B-B14F-4D97-AF65-F5344CB8AC3E}">
        <p14:creationId xmlns:p14="http://schemas.microsoft.com/office/powerpoint/2010/main" val="1033810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F729F835-B36D-1EC8-4B68-A5BE20CA3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60" y="1577486"/>
            <a:ext cx="7450598" cy="51726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사용된 코드 및 알고리즘 설명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2" y="1231392"/>
            <a:ext cx="10195308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11020638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A7CB998B-005F-2C09-6C5E-2E35A6CA4A9C}"/>
              </a:ext>
            </a:extLst>
          </p:cNvPr>
          <p:cNvSpPr/>
          <p:nvPr/>
        </p:nvSpPr>
        <p:spPr>
          <a:xfrm>
            <a:off x="3309260" y="1492051"/>
            <a:ext cx="7728855" cy="5232471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816862" y="1577486"/>
            <a:ext cx="1554233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>
                <a:solidFill>
                  <a:schemeClr val="tx1"/>
                </a:solidFill>
              </a:rPr>
              <a:t>  Master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사각형: 잘린 대각선 방향 모서리 2">
            <a:extLst>
              <a:ext uri="{FF2B5EF4-FFF2-40B4-BE49-F238E27FC236}">
                <a16:creationId xmlns:a16="http://schemas.microsoft.com/office/drawing/2014/main" id="{7A2AA423-AB98-C858-B17A-258C7E66C6E0}"/>
              </a:ext>
            </a:extLst>
          </p:cNvPr>
          <p:cNvSpPr/>
          <p:nvPr/>
        </p:nvSpPr>
        <p:spPr>
          <a:xfrm>
            <a:off x="816862" y="2556954"/>
            <a:ext cx="1976442" cy="872045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CRC_16 check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332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CB0A83B-7424-73C7-12D9-F883DA6A0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191" y="1577485"/>
            <a:ext cx="8753349" cy="51470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사용된 코드 및 알고리즘 설명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2" y="1231392"/>
            <a:ext cx="10195308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11020638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816862" y="1577486"/>
            <a:ext cx="1554233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>
                <a:solidFill>
                  <a:schemeClr val="tx1"/>
                </a:solidFill>
              </a:rPr>
              <a:t>  Master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11073083-362F-5C33-79A5-D160B63CE31E}"/>
              </a:ext>
            </a:extLst>
          </p:cNvPr>
          <p:cNvSpPr/>
          <p:nvPr/>
        </p:nvSpPr>
        <p:spPr>
          <a:xfrm>
            <a:off x="3013192" y="1577486"/>
            <a:ext cx="8753348" cy="5147037"/>
          </a:xfrm>
          <a:prstGeom prst="snip1Rect">
            <a:avLst>
              <a:gd name="adj" fmla="val 14485"/>
            </a:avLst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대각선 방향 모서리 2">
            <a:extLst>
              <a:ext uri="{FF2B5EF4-FFF2-40B4-BE49-F238E27FC236}">
                <a16:creationId xmlns:a16="http://schemas.microsoft.com/office/drawing/2014/main" id="{E4C70E64-9FEE-9DBD-ADA8-F4376A9D1AAA}"/>
              </a:ext>
            </a:extLst>
          </p:cNvPr>
          <p:cNvSpPr/>
          <p:nvPr/>
        </p:nvSpPr>
        <p:spPr>
          <a:xfrm>
            <a:off x="734006" y="2451227"/>
            <a:ext cx="1719943" cy="1155609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 I2C</a:t>
            </a:r>
            <a:r>
              <a:rPr lang="ko-KR" altLang="en-US" sz="2400" dirty="0">
                <a:solidFill>
                  <a:schemeClr val="tx1"/>
                </a:solidFill>
              </a:rPr>
              <a:t>함수 보내기</a:t>
            </a:r>
          </a:p>
        </p:txBody>
      </p:sp>
    </p:spTree>
    <p:extLst>
      <p:ext uri="{BB962C8B-B14F-4D97-AF65-F5344CB8AC3E}">
        <p14:creationId xmlns:p14="http://schemas.microsoft.com/office/powerpoint/2010/main" val="1315664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F26D22D-37FD-5875-3D55-4D93933C6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36" y="1595506"/>
            <a:ext cx="7019179" cy="496962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사용된 코드 및 알고리즘 설명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2" y="1231392"/>
            <a:ext cx="10195308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11020638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A7CB998B-005F-2C09-6C5E-2E35A6CA4A9C}"/>
              </a:ext>
            </a:extLst>
          </p:cNvPr>
          <p:cNvSpPr/>
          <p:nvPr/>
        </p:nvSpPr>
        <p:spPr>
          <a:xfrm>
            <a:off x="3309260" y="1492051"/>
            <a:ext cx="7728855" cy="5232471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816862" y="1577486"/>
            <a:ext cx="1554233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>
                <a:solidFill>
                  <a:schemeClr val="tx1"/>
                </a:solidFill>
              </a:rPr>
              <a:t>  Master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사각형: 잘린 대각선 방향 모서리 2">
            <a:extLst>
              <a:ext uri="{FF2B5EF4-FFF2-40B4-BE49-F238E27FC236}">
                <a16:creationId xmlns:a16="http://schemas.microsoft.com/office/drawing/2014/main" id="{074533E2-B3D9-C3D6-5060-09427A5A9288}"/>
              </a:ext>
            </a:extLst>
          </p:cNvPr>
          <p:cNvSpPr/>
          <p:nvPr/>
        </p:nvSpPr>
        <p:spPr>
          <a:xfrm>
            <a:off x="817484" y="2451227"/>
            <a:ext cx="1719943" cy="226755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버튼으로 받은 값을 데이터로 변환하기</a:t>
            </a:r>
          </a:p>
        </p:txBody>
      </p:sp>
    </p:spTree>
    <p:extLst>
      <p:ext uri="{BB962C8B-B14F-4D97-AF65-F5344CB8AC3E}">
        <p14:creationId xmlns:p14="http://schemas.microsoft.com/office/powerpoint/2010/main" val="150905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CFA0CB96-CE13-76F2-5FB1-2C7514F3B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55" y="2139220"/>
            <a:ext cx="6555659" cy="18581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사용된 코드 및 알고리즘 설명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2" y="1231392"/>
            <a:ext cx="10195308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11020638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816862" y="1577486"/>
            <a:ext cx="1554233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>
                <a:solidFill>
                  <a:schemeClr val="tx1"/>
                </a:solidFill>
              </a:rPr>
              <a:t>  Master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493FB4AA-2B20-6613-4A3C-5A13DB6F1B2C}"/>
              </a:ext>
            </a:extLst>
          </p:cNvPr>
          <p:cNvSpPr/>
          <p:nvPr/>
        </p:nvSpPr>
        <p:spPr>
          <a:xfrm>
            <a:off x="3606169" y="1957128"/>
            <a:ext cx="6226617" cy="2209800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3DD1A5-90EF-B9A9-25FD-4F0366D70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55" y="4766755"/>
            <a:ext cx="7611537" cy="1438476"/>
          </a:xfrm>
          <a:prstGeom prst="rect">
            <a:avLst/>
          </a:prstGeom>
        </p:spPr>
      </p:pic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713AE222-2094-4E9E-9ED5-CE9DDB40C27A}"/>
              </a:ext>
            </a:extLst>
          </p:cNvPr>
          <p:cNvSpPr/>
          <p:nvPr/>
        </p:nvSpPr>
        <p:spPr>
          <a:xfrm>
            <a:off x="3606169" y="4573844"/>
            <a:ext cx="7887980" cy="1958456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A1F4C932-9C9A-820B-33D0-302263CF0E74}"/>
              </a:ext>
            </a:extLst>
          </p:cNvPr>
          <p:cNvSpPr/>
          <p:nvPr/>
        </p:nvSpPr>
        <p:spPr>
          <a:xfrm>
            <a:off x="740988" y="4717687"/>
            <a:ext cx="2553357" cy="1453880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버튼데이터와 프로세싱 </a:t>
            </a:r>
            <a:r>
              <a:rPr lang="ko-KR" altLang="en-US" sz="2400">
                <a:solidFill>
                  <a:schemeClr val="tx1"/>
                </a:solidFill>
              </a:rPr>
              <a:t>데이터 논리 연산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F8582D7D-3D3D-1226-F295-AD4798140CEE}"/>
              </a:ext>
            </a:extLst>
          </p:cNvPr>
          <p:cNvSpPr/>
          <p:nvPr/>
        </p:nvSpPr>
        <p:spPr>
          <a:xfrm>
            <a:off x="696511" y="2431110"/>
            <a:ext cx="2553357" cy="1453880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프로세싱 데이터 읽기</a:t>
            </a:r>
          </a:p>
        </p:txBody>
      </p:sp>
    </p:spTree>
    <p:extLst>
      <p:ext uri="{BB962C8B-B14F-4D97-AF65-F5344CB8AC3E}">
        <p14:creationId xmlns:p14="http://schemas.microsoft.com/office/powerpoint/2010/main" val="1669979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사용된 코드 및 알고리즘 설명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2" y="1231392"/>
            <a:ext cx="10195308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11020638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816862" y="1577486"/>
            <a:ext cx="1554233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>
                <a:solidFill>
                  <a:schemeClr val="tx1"/>
                </a:solidFill>
              </a:rPr>
              <a:t>  Master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7" name="그림 6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8340BECE-A59D-9E17-4837-EC9BA74DB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31" y="2060984"/>
            <a:ext cx="4397394" cy="1889171"/>
          </a:xfrm>
          <a:prstGeom prst="rect">
            <a:avLst/>
          </a:prstGeom>
        </p:spPr>
      </p:pic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11073083-362F-5C33-79A5-D160B63CE31E}"/>
              </a:ext>
            </a:extLst>
          </p:cNvPr>
          <p:cNvSpPr/>
          <p:nvPr/>
        </p:nvSpPr>
        <p:spPr>
          <a:xfrm>
            <a:off x="3597358" y="1968364"/>
            <a:ext cx="6229908" cy="2122714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잘린 대각선 방향 모서리 5">
            <a:extLst>
              <a:ext uri="{FF2B5EF4-FFF2-40B4-BE49-F238E27FC236}">
                <a16:creationId xmlns:a16="http://schemas.microsoft.com/office/drawing/2014/main" id="{BD8911EE-7F61-5FAF-6AE6-C055B937C5AE}"/>
              </a:ext>
            </a:extLst>
          </p:cNvPr>
          <p:cNvSpPr/>
          <p:nvPr/>
        </p:nvSpPr>
        <p:spPr>
          <a:xfrm>
            <a:off x="696511" y="2431110"/>
            <a:ext cx="2553357" cy="165996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논리 연산 된 버튼 데이터를 비트연산으로 합치기</a:t>
            </a:r>
          </a:p>
        </p:txBody>
      </p:sp>
    </p:spTree>
    <p:extLst>
      <p:ext uri="{BB962C8B-B14F-4D97-AF65-F5344CB8AC3E}">
        <p14:creationId xmlns:p14="http://schemas.microsoft.com/office/powerpoint/2010/main" val="2534660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306A093-B7D8-8424-A25C-EE24571F1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171" y="1988180"/>
            <a:ext cx="4604343" cy="40219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사용된 코드 및 알고리즘 설명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2" y="1231392"/>
            <a:ext cx="10195308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11020638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816862" y="1577486"/>
            <a:ext cx="1554233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>
                <a:solidFill>
                  <a:schemeClr val="tx1"/>
                </a:solidFill>
              </a:rPr>
              <a:t>  Master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11073083-362F-5C33-79A5-D160B63CE31E}"/>
              </a:ext>
            </a:extLst>
          </p:cNvPr>
          <p:cNvSpPr/>
          <p:nvPr/>
        </p:nvSpPr>
        <p:spPr>
          <a:xfrm>
            <a:off x="3376446" y="1577486"/>
            <a:ext cx="4716068" cy="5147037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잘린 대각선 방향 모서리 8">
            <a:extLst>
              <a:ext uri="{FF2B5EF4-FFF2-40B4-BE49-F238E27FC236}">
                <a16:creationId xmlns:a16="http://schemas.microsoft.com/office/drawing/2014/main" id="{26C57959-1258-EE83-3E20-2FE931322D2D}"/>
              </a:ext>
            </a:extLst>
          </p:cNvPr>
          <p:cNvSpPr/>
          <p:nvPr/>
        </p:nvSpPr>
        <p:spPr>
          <a:xfrm>
            <a:off x="816862" y="2731968"/>
            <a:ext cx="1901286" cy="2894640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MsTimer2 </a:t>
            </a:r>
            <a:r>
              <a:rPr lang="ko-KR" altLang="en-US" sz="2400" dirty="0">
                <a:solidFill>
                  <a:schemeClr val="tx1"/>
                </a:solidFill>
              </a:rPr>
              <a:t>내용 함수</a:t>
            </a:r>
          </a:p>
        </p:txBody>
      </p: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45CBCF8E-D117-CEAF-2C16-65EAFD514209}"/>
              </a:ext>
            </a:extLst>
          </p:cNvPr>
          <p:cNvSpPr/>
          <p:nvPr/>
        </p:nvSpPr>
        <p:spPr>
          <a:xfrm>
            <a:off x="9342786" y="1988180"/>
            <a:ext cx="1901286" cy="1793160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Watch Dog </a:t>
            </a:r>
            <a:r>
              <a:rPr lang="ko-KR" altLang="en-US" sz="2400" dirty="0">
                <a:solidFill>
                  <a:schemeClr val="tx1"/>
                </a:solidFill>
              </a:rPr>
              <a:t>전용 </a:t>
            </a:r>
            <a:r>
              <a:rPr lang="en-US" altLang="ko-KR" sz="2400" dirty="0">
                <a:solidFill>
                  <a:schemeClr val="tx1"/>
                </a:solidFill>
              </a:rPr>
              <a:t>IO</a:t>
            </a:r>
            <a:r>
              <a:rPr lang="ko-KR" altLang="en-US" sz="2400" dirty="0">
                <a:solidFill>
                  <a:schemeClr val="tx1"/>
                </a:solidFill>
              </a:rPr>
              <a:t>펄스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A7BA333-4FC8-C2EA-F81F-23E59E8FD82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7791189" y="2884760"/>
            <a:ext cx="1551597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623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사용된 코드 및 알고리즘 설명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2" y="1231392"/>
            <a:ext cx="10195308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11020638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816862" y="1577486"/>
            <a:ext cx="1554233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>
                <a:solidFill>
                  <a:schemeClr val="tx1"/>
                </a:solidFill>
              </a:rPr>
              <a:t>  Master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11073083-362F-5C33-79A5-D160B63CE31E}"/>
              </a:ext>
            </a:extLst>
          </p:cNvPr>
          <p:cNvSpPr/>
          <p:nvPr/>
        </p:nvSpPr>
        <p:spPr>
          <a:xfrm>
            <a:off x="1179829" y="2680570"/>
            <a:ext cx="10156225" cy="2267211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득점판이(가) 표시된 사진&#10;&#10;자동 생성된 설명">
            <a:extLst>
              <a:ext uri="{FF2B5EF4-FFF2-40B4-BE49-F238E27FC236}">
                <a16:creationId xmlns:a16="http://schemas.microsoft.com/office/drawing/2014/main" id="{A8A67BD8-EE7E-6C44-1BF6-205FD8D5A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85" y="2880001"/>
            <a:ext cx="9569885" cy="1795659"/>
          </a:xfrm>
          <a:prstGeom prst="rect">
            <a:avLst/>
          </a:prstGeom>
        </p:spPr>
      </p:pic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F12CF736-F133-9C54-928B-885CD5F933B5}"/>
              </a:ext>
            </a:extLst>
          </p:cNvPr>
          <p:cNvSpPr/>
          <p:nvPr/>
        </p:nvSpPr>
        <p:spPr>
          <a:xfrm>
            <a:off x="3107431" y="5278985"/>
            <a:ext cx="6239592" cy="695245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Watch Dog </a:t>
            </a:r>
            <a:r>
              <a:rPr lang="ko-KR" altLang="en-US" sz="2400" dirty="0">
                <a:solidFill>
                  <a:schemeClr val="tx1"/>
                </a:solidFill>
              </a:rPr>
              <a:t>전용 </a:t>
            </a:r>
            <a:r>
              <a:rPr lang="en-US" altLang="ko-KR" sz="2400" dirty="0">
                <a:solidFill>
                  <a:schemeClr val="tx1"/>
                </a:solidFill>
              </a:rPr>
              <a:t>IO</a:t>
            </a:r>
            <a:r>
              <a:rPr lang="ko-KR" altLang="en-US" sz="2400" dirty="0">
                <a:solidFill>
                  <a:schemeClr val="tx1"/>
                </a:solidFill>
              </a:rPr>
              <a:t>펄스</a:t>
            </a:r>
          </a:p>
        </p:txBody>
      </p:sp>
    </p:spTree>
    <p:extLst>
      <p:ext uri="{BB962C8B-B14F-4D97-AF65-F5344CB8AC3E}">
        <p14:creationId xmlns:p14="http://schemas.microsoft.com/office/powerpoint/2010/main" val="3359971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F6C5B99-F2CC-ACCF-4899-C8C87AB31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796" y="2383048"/>
            <a:ext cx="6090319" cy="37943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사용된 코드 및 알고리즘 설명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2" y="1231392"/>
            <a:ext cx="10195308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11020638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816862" y="1577486"/>
            <a:ext cx="1554233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>
                <a:solidFill>
                  <a:schemeClr val="tx1"/>
                </a:solidFill>
              </a:rPr>
              <a:t>  Master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9F6BBC-8DFB-9E93-D13B-876DF57954A8}"/>
              </a:ext>
            </a:extLst>
          </p:cNvPr>
          <p:cNvSpPr/>
          <p:nvPr/>
        </p:nvSpPr>
        <p:spPr>
          <a:xfrm>
            <a:off x="7336972" y="4221054"/>
            <a:ext cx="3928872" cy="405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577E902D-7C12-435A-83CF-41CBC7A02A8A}"/>
              </a:ext>
            </a:extLst>
          </p:cNvPr>
          <p:cNvSpPr/>
          <p:nvPr/>
        </p:nvSpPr>
        <p:spPr>
          <a:xfrm>
            <a:off x="2602556" y="2289017"/>
            <a:ext cx="6872648" cy="3946683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대각선 방향 모서리 2">
            <a:extLst>
              <a:ext uri="{FF2B5EF4-FFF2-40B4-BE49-F238E27FC236}">
                <a16:creationId xmlns:a16="http://schemas.microsoft.com/office/drawing/2014/main" id="{2D7213C6-977A-2BC4-EE6B-10F114BD7123}"/>
              </a:ext>
            </a:extLst>
          </p:cNvPr>
          <p:cNvSpPr/>
          <p:nvPr/>
        </p:nvSpPr>
        <p:spPr>
          <a:xfrm>
            <a:off x="816862" y="2556955"/>
            <a:ext cx="1554233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링버퍼</a:t>
            </a:r>
          </a:p>
        </p:txBody>
      </p:sp>
    </p:spTree>
    <p:extLst>
      <p:ext uri="{BB962C8B-B14F-4D97-AF65-F5344CB8AC3E}">
        <p14:creationId xmlns:p14="http://schemas.microsoft.com/office/powerpoint/2010/main" val="773633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프로젝트 목적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3" y="1231392"/>
            <a:ext cx="4771137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5596890" y="1231392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대각선 방향 모서리 2">
            <a:extLst>
              <a:ext uri="{FF2B5EF4-FFF2-40B4-BE49-F238E27FC236}">
                <a16:creationId xmlns:a16="http://schemas.microsoft.com/office/drawing/2014/main" id="{9F36AC34-0EA9-D07C-64E6-718E9834698C}"/>
              </a:ext>
            </a:extLst>
          </p:cNvPr>
          <p:cNvSpPr/>
          <p:nvPr/>
        </p:nvSpPr>
        <p:spPr>
          <a:xfrm>
            <a:off x="816863" y="2310320"/>
            <a:ext cx="8835137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  1. 2</a:t>
            </a:r>
            <a:r>
              <a:rPr lang="ko-KR" altLang="en-US" sz="2400" dirty="0">
                <a:solidFill>
                  <a:schemeClr val="tx1"/>
                </a:solidFill>
              </a:rPr>
              <a:t>개의 </a:t>
            </a:r>
            <a:r>
              <a:rPr lang="en-US" altLang="ko-KR" sz="2400" dirty="0">
                <a:solidFill>
                  <a:schemeClr val="tx1"/>
                </a:solidFill>
              </a:rPr>
              <a:t>Arduino</a:t>
            </a:r>
            <a:r>
              <a:rPr lang="ko-KR" altLang="en-US" sz="2400" dirty="0">
                <a:solidFill>
                  <a:schemeClr val="tx1"/>
                </a:solidFill>
              </a:rPr>
              <a:t>를 통한 </a:t>
            </a:r>
            <a:r>
              <a:rPr lang="en-US" altLang="ko-KR" sz="2400" dirty="0">
                <a:solidFill>
                  <a:schemeClr val="tx1"/>
                </a:solidFill>
              </a:rPr>
              <a:t>I2C</a:t>
            </a:r>
            <a:r>
              <a:rPr lang="ko-KR" altLang="en-US" sz="2400" dirty="0">
                <a:solidFill>
                  <a:schemeClr val="tx1"/>
                </a:solidFill>
              </a:rPr>
              <a:t>통신을 이용한 </a:t>
            </a:r>
            <a:r>
              <a:rPr lang="en-US" altLang="ko-KR" sz="2400" dirty="0">
                <a:solidFill>
                  <a:schemeClr val="tx1"/>
                </a:solidFill>
              </a:rPr>
              <a:t>IO</a:t>
            </a:r>
            <a:r>
              <a:rPr lang="ko-KR" altLang="en-US" sz="2400" dirty="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6" name="사각형: 잘린 대각선 방향 모서리 5">
            <a:extLst>
              <a:ext uri="{FF2B5EF4-FFF2-40B4-BE49-F238E27FC236}">
                <a16:creationId xmlns:a16="http://schemas.microsoft.com/office/drawing/2014/main" id="{4568E7EB-10E1-8B4E-2AFB-861D4AE08209}"/>
              </a:ext>
            </a:extLst>
          </p:cNvPr>
          <p:cNvSpPr/>
          <p:nvPr/>
        </p:nvSpPr>
        <p:spPr>
          <a:xfrm>
            <a:off x="816863" y="3608026"/>
            <a:ext cx="8835137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  2. Processing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4.2</a:t>
            </a:r>
            <a:r>
              <a:rPr lang="ko-KR" altLang="en-US" sz="2400" dirty="0">
                <a:solidFill>
                  <a:schemeClr val="tx1"/>
                </a:solidFill>
              </a:rPr>
              <a:t>를 이용한 </a:t>
            </a:r>
            <a:r>
              <a:rPr lang="en-US" altLang="ko-KR" sz="2400" dirty="0">
                <a:solidFill>
                  <a:schemeClr val="tx1"/>
                </a:solidFill>
              </a:rPr>
              <a:t>GUI</a:t>
            </a:r>
            <a:r>
              <a:rPr lang="ko-KR" altLang="en-US" sz="2400" dirty="0">
                <a:solidFill>
                  <a:schemeClr val="tx1"/>
                </a:solidFill>
              </a:rPr>
              <a:t>와 </a:t>
            </a:r>
            <a:r>
              <a:rPr lang="en-US" altLang="ko-KR" sz="2400" dirty="0">
                <a:solidFill>
                  <a:schemeClr val="tx1"/>
                </a:solidFill>
              </a:rPr>
              <a:t>Arduino </a:t>
            </a:r>
            <a:r>
              <a:rPr lang="ko-KR" altLang="en-US" sz="2400" dirty="0">
                <a:solidFill>
                  <a:schemeClr val="tx1"/>
                </a:solidFill>
              </a:rPr>
              <a:t>의 </a:t>
            </a:r>
            <a:r>
              <a:rPr lang="en-US" altLang="ko-KR" sz="2400" dirty="0">
                <a:solidFill>
                  <a:schemeClr val="tx1"/>
                </a:solidFill>
              </a:rPr>
              <a:t>UART</a:t>
            </a:r>
            <a:r>
              <a:rPr lang="ko-KR" altLang="en-US" sz="2400" dirty="0">
                <a:solidFill>
                  <a:schemeClr val="tx1"/>
                </a:solidFill>
              </a:rPr>
              <a:t>통신</a:t>
            </a:r>
          </a:p>
        </p:txBody>
      </p:sp>
      <p:sp>
        <p:nvSpPr>
          <p:cNvPr id="7" name="사각형: 잘린 대각선 방향 모서리 6">
            <a:extLst>
              <a:ext uri="{FF2B5EF4-FFF2-40B4-BE49-F238E27FC236}">
                <a16:creationId xmlns:a16="http://schemas.microsoft.com/office/drawing/2014/main" id="{80D02088-A608-F80D-34D2-41E4F8484B4C}"/>
              </a:ext>
            </a:extLst>
          </p:cNvPr>
          <p:cNvSpPr/>
          <p:nvPr/>
        </p:nvSpPr>
        <p:spPr>
          <a:xfrm>
            <a:off x="816863" y="4905732"/>
            <a:ext cx="8835137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  3. Watch Dog</a:t>
            </a:r>
            <a:r>
              <a:rPr lang="ko-KR" altLang="en-US" sz="2400" dirty="0">
                <a:solidFill>
                  <a:schemeClr val="tx1"/>
                </a:solidFill>
              </a:rPr>
              <a:t>을 이용한 무한루프 및 에러 방지</a:t>
            </a:r>
          </a:p>
        </p:txBody>
      </p:sp>
    </p:spTree>
    <p:extLst>
      <p:ext uri="{BB962C8B-B14F-4D97-AF65-F5344CB8AC3E}">
        <p14:creationId xmlns:p14="http://schemas.microsoft.com/office/powerpoint/2010/main" val="3067299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7FCDBCE-8995-A547-4A2F-600713568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796" y="1984150"/>
            <a:ext cx="8449107" cy="44738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사용된 코드 및 알고리즘 설명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2" y="1231392"/>
            <a:ext cx="10195308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11020638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816862" y="1577486"/>
            <a:ext cx="1554233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>
                <a:solidFill>
                  <a:schemeClr val="tx1"/>
                </a:solidFill>
              </a:rPr>
              <a:t>  Master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577E902D-7C12-435A-83CF-41CBC7A02A8A}"/>
              </a:ext>
            </a:extLst>
          </p:cNvPr>
          <p:cNvSpPr/>
          <p:nvPr/>
        </p:nvSpPr>
        <p:spPr>
          <a:xfrm>
            <a:off x="2602556" y="1984151"/>
            <a:ext cx="8772582" cy="4740372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대각선 방향 모서리 2">
            <a:extLst>
              <a:ext uri="{FF2B5EF4-FFF2-40B4-BE49-F238E27FC236}">
                <a16:creationId xmlns:a16="http://schemas.microsoft.com/office/drawing/2014/main" id="{48A85E83-E5E1-9CCF-97D3-434931B75938}"/>
              </a:ext>
            </a:extLst>
          </p:cNvPr>
          <p:cNvSpPr/>
          <p:nvPr/>
        </p:nvSpPr>
        <p:spPr>
          <a:xfrm>
            <a:off x="816862" y="2556955"/>
            <a:ext cx="1554233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링버퍼</a:t>
            </a:r>
          </a:p>
        </p:txBody>
      </p:sp>
    </p:spTree>
    <p:extLst>
      <p:ext uri="{BB962C8B-B14F-4D97-AF65-F5344CB8AC3E}">
        <p14:creationId xmlns:p14="http://schemas.microsoft.com/office/powerpoint/2010/main" val="3218851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ED20F437-DD6D-A35E-0E64-AE8CFCAB6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61" y="2257138"/>
            <a:ext cx="5231168" cy="18527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사용된 코드 및 알고리즘 설명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2" y="1231392"/>
            <a:ext cx="10195308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11020638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816862" y="1577486"/>
            <a:ext cx="1554233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>
                <a:solidFill>
                  <a:schemeClr val="tx1"/>
                </a:solidFill>
              </a:rPr>
              <a:t>  Master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577E902D-7C12-435A-83CF-41CBC7A02A8A}"/>
              </a:ext>
            </a:extLst>
          </p:cNvPr>
          <p:cNvSpPr/>
          <p:nvPr/>
        </p:nvSpPr>
        <p:spPr>
          <a:xfrm>
            <a:off x="3597358" y="2139220"/>
            <a:ext cx="6015351" cy="2011652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ECB574A5-003C-CD21-BA00-4C0940606706}"/>
              </a:ext>
            </a:extLst>
          </p:cNvPr>
          <p:cNvSpPr/>
          <p:nvPr/>
        </p:nvSpPr>
        <p:spPr>
          <a:xfrm>
            <a:off x="3597358" y="4321629"/>
            <a:ext cx="6229908" cy="2122714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7F43E61-1D4C-B40B-DC97-967D9417E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592" y="4386709"/>
            <a:ext cx="5565246" cy="1970226"/>
          </a:xfrm>
          <a:prstGeom prst="rect">
            <a:avLst/>
          </a:prstGeom>
        </p:spPr>
      </p:pic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31597A9D-D154-A79B-82EF-9F15EA66AAD2}"/>
              </a:ext>
            </a:extLst>
          </p:cNvPr>
          <p:cNvSpPr/>
          <p:nvPr/>
        </p:nvSpPr>
        <p:spPr>
          <a:xfrm>
            <a:off x="728472" y="4541838"/>
            <a:ext cx="2553357" cy="165996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프로세싱에 데이터 보내기</a:t>
            </a:r>
          </a:p>
        </p:txBody>
      </p:sp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572371C2-B4F4-01EB-DA01-C3AC485BBCC8}"/>
              </a:ext>
            </a:extLst>
          </p:cNvPr>
          <p:cNvSpPr/>
          <p:nvPr/>
        </p:nvSpPr>
        <p:spPr>
          <a:xfrm>
            <a:off x="728472" y="2353506"/>
            <a:ext cx="2553357" cy="165996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Slave </a:t>
            </a:r>
            <a:r>
              <a:rPr lang="ko-KR" altLang="en-US" sz="2400" dirty="0">
                <a:solidFill>
                  <a:schemeClr val="tx1"/>
                </a:solidFill>
              </a:rPr>
              <a:t>에서 받은 데이터 정리</a:t>
            </a:r>
          </a:p>
        </p:txBody>
      </p:sp>
    </p:spTree>
    <p:extLst>
      <p:ext uri="{BB962C8B-B14F-4D97-AF65-F5344CB8AC3E}">
        <p14:creationId xmlns:p14="http://schemas.microsoft.com/office/powerpoint/2010/main" val="117832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67A5193-84E4-F512-A663-68EBBD0A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351" y="1695923"/>
            <a:ext cx="4542208" cy="42846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사용된 코드 및 알고리즘 설명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2" y="1231392"/>
            <a:ext cx="10195308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11020638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816862" y="1577486"/>
            <a:ext cx="1554233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>
                <a:solidFill>
                  <a:schemeClr val="tx1"/>
                </a:solidFill>
              </a:rPr>
              <a:t>  Master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B3A461-8510-D542-2E48-CDC5821D45D1}"/>
              </a:ext>
            </a:extLst>
          </p:cNvPr>
          <p:cNvSpPr/>
          <p:nvPr/>
        </p:nvSpPr>
        <p:spPr>
          <a:xfrm>
            <a:off x="5503672" y="1889348"/>
            <a:ext cx="5608828" cy="413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11073083-362F-5C33-79A5-D160B63CE31E}"/>
              </a:ext>
            </a:extLst>
          </p:cNvPr>
          <p:cNvSpPr/>
          <p:nvPr/>
        </p:nvSpPr>
        <p:spPr>
          <a:xfrm>
            <a:off x="3157307" y="1695923"/>
            <a:ext cx="3970003" cy="4269448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대각선 방향 모서리 2">
            <a:extLst>
              <a:ext uri="{FF2B5EF4-FFF2-40B4-BE49-F238E27FC236}">
                <a16:creationId xmlns:a16="http://schemas.microsoft.com/office/drawing/2014/main" id="{CA381F16-19CA-CF45-B09C-9A429CECC81A}"/>
              </a:ext>
            </a:extLst>
          </p:cNvPr>
          <p:cNvSpPr/>
          <p:nvPr/>
        </p:nvSpPr>
        <p:spPr>
          <a:xfrm>
            <a:off x="821022" y="2763141"/>
            <a:ext cx="1620383" cy="1955639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Loop</a:t>
            </a:r>
            <a:r>
              <a:rPr lang="ko-KR" altLang="en-US" sz="2400" dirty="0">
                <a:solidFill>
                  <a:schemeClr val="tx1"/>
                </a:solidFill>
              </a:rPr>
              <a:t>문</a:t>
            </a:r>
          </a:p>
        </p:txBody>
      </p:sp>
      <p:sp>
        <p:nvSpPr>
          <p:cNvPr id="14" name="사각형: 잘린 대각선 방향 모서리 13">
            <a:extLst>
              <a:ext uri="{FF2B5EF4-FFF2-40B4-BE49-F238E27FC236}">
                <a16:creationId xmlns:a16="http://schemas.microsoft.com/office/drawing/2014/main" id="{29D3FE7A-9598-8C87-3CA8-838D142F42CC}"/>
              </a:ext>
            </a:extLst>
          </p:cNvPr>
          <p:cNvSpPr/>
          <p:nvPr/>
        </p:nvSpPr>
        <p:spPr>
          <a:xfrm>
            <a:off x="8270975" y="2083897"/>
            <a:ext cx="2317321" cy="1955639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Watch Dog </a:t>
            </a:r>
            <a:r>
              <a:rPr lang="ko-KR" altLang="en-US" sz="2400" dirty="0">
                <a:solidFill>
                  <a:schemeClr val="tx1"/>
                </a:solidFill>
              </a:rPr>
              <a:t>전용 </a:t>
            </a:r>
            <a:r>
              <a:rPr lang="en-US" altLang="ko-KR" sz="2400" dirty="0">
                <a:solidFill>
                  <a:schemeClr val="tx1"/>
                </a:solidFill>
              </a:rPr>
              <a:t>IO</a:t>
            </a:r>
            <a:r>
              <a:rPr lang="ko-KR" altLang="en-US" sz="2400" dirty="0">
                <a:solidFill>
                  <a:schemeClr val="tx1"/>
                </a:solidFill>
              </a:rPr>
              <a:t>펄스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46BD05A-3D9E-5F00-402A-0B1D363C9306}"/>
              </a:ext>
            </a:extLst>
          </p:cNvPr>
          <p:cNvCxnSpPr>
            <a:cxnSpLocks/>
          </p:cNvCxnSpPr>
          <p:nvPr/>
        </p:nvCxnSpPr>
        <p:spPr>
          <a:xfrm flipH="1">
            <a:off x="5937337" y="2867123"/>
            <a:ext cx="2333638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614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4F8ED46-B4E4-782D-2BA5-F4004A54E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068" y="2286000"/>
            <a:ext cx="3451488" cy="41438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F674BB-CDCD-2598-1262-64F077EA9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506" y="1610141"/>
            <a:ext cx="2714560" cy="49806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사용된 코드 및 알고리즘 설명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2" y="1231392"/>
            <a:ext cx="10195308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11020638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816862" y="1577486"/>
            <a:ext cx="1554233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  Slave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11073083-362F-5C33-79A5-D160B63CE31E}"/>
              </a:ext>
            </a:extLst>
          </p:cNvPr>
          <p:cNvSpPr/>
          <p:nvPr/>
        </p:nvSpPr>
        <p:spPr>
          <a:xfrm>
            <a:off x="2645679" y="1610143"/>
            <a:ext cx="3028611" cy="4980696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B9652CC5-65D3-3274-45D6-F0B35FA78A1D}"/>
              </a:ext>
            </a:extLst>
          </p:cNvPr>
          <p:cNvSpPr/>
          <p:nvPr/>
        </p:nvSpPr>
        <p:spPr>
          <a:xfrm>
            <a:off x="6682068" y="2286000"/>
            <a:ext cx="3852321" cy="4153736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F7E96F2-A921-1875-0247-2A1CF9783A66}"/>
              </a:ext>
            </a:extLst>
          </p:cNvPr>
          <p:cNvCxnSpPr>
            <a:cxnSpLocks/>
          </p:cNvCxnSpPr>
          <p:nvPr/>
        </p:nvCxnSpPr>
        <p:spPr>
          <a:xfrm flipH="1">
            <a:off x="9551297" y="5412058"/>
            <a:ext cx="2229816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잘린 대각선 방향 모서리 14">
            <a:extLst>
              <a:ext uri="{FF2B5EF4-FFF2-40B4-BE49-F238E27FC236}">
                <a16:creationId xmlns:a16="http://schemas.microsoft.com/office/drawing/2014/main" id="{1E59643E-4309-FF14-E03A-6DD516E9955E}"/>
              </a:ext>
            </a:extLst>
          </p:cNvPr>
          <p:cNvSpPr/>
          <p:nvPr/>
        </p:nvSpPr>
        <p:spPr>
          <a:xfrm>
            <a:off x="10061170" y="4711249"/>
            <a:ext cx="1719943" cy="1155609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 MsTimer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사각형: 잘린 대각선 방향 모서리 15">
            <a:extLst>
              <a:ext uri="{FF2B5EF4-FFF2-40B4-BE49-F238E27FC236}">
                <a16:creationId xmlns:a16="http://schemas.microsoft.com/office/drawing/2014/main" id="{44CE4FD1-A4F8-03CA-8B44-F67C7E90E5B7}"/>
              </a:ext>
            </a:extLst>
          </p:cNvPr>
          <p:cNvSpPr/>
          <p:nvPr/>
        </p:nvSpPr>
        <p:spPr>
          <a:xfrm>
            <a:off x="728472" y="2416071"/>
            <a:ext cx="1719943" cy="1155609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초기 핀 및 변수 설정</a:t>
            </a:r>
          </a:p>
        </p:txBody>
      </p:sp>
    </p:spTree>
    <p:extLst>
      <p:ext uri="{BB962C8B-B14F-4D97-AF65-F5344CB8AC3E}">
        <p14:creationId xmlns:p14="http://schemas.microsoft.com/office/powerpoint/2010/main" val="532789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94E8283-1FCF-D171-75A9-D15567B41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939" y="1978484"/>
            <a:ext cx="5245261" cy="39074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사용된 코드 및 알고리즘 설명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2" y="1231392"/>
            <a:ext cx="10195308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11020638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816862" y="1577486"/>
            <a:ext cx="1554233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  Slave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B9652CC5-65D3-3274-45D6-F0B35FA78A1D}"/>
              </a:ext>
            </a:extLst>
          </p:cNvPr>
          <p:cNvSpPr/>
          <p:nvPr/>
        </p:nvSpPr>
        <p:spPr>
          <a:xfrm>
            <a:off x="4572000" y="1676400"/>
            <a:ext cx="5943600" cy="4209485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잘린 대각선 방향 모서리 15">
            <a:extLst>
              <a:ext uri="{FF2B5EF4-FFF2-40B4-BE49-F238E27FC236}">
                <a16:creationId xmlns:a16="http://schemas.microsoft.com/office/drawing/2014/main" id="{44CE4FD1-A4F8-03CA-8B44-F67C7E90E5B7}"/>
              </a:ext>
            </a:extLst>
          </p:cNvPr>
          <p:cNvSpPr/>
          <p:nvPr/>
        </p:nvSpPr>
        <p:spPr>
          <a:xfrm>
            <a:off x="728472" y="2416071"/>
            <a:ext cx="1719943" cy="3032229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Watch Dog </a:t>
            </a:r>
            <a:r>
              <a:rPr lang="ko-KR" altLang="en-US" sz="2400" dirty="0">
                <a:solidFill>
                  <a:schemeClr val="tx1"/>
                </a:solidFill>
              </a:rPr>
              <a:t>타이머를 놓쳤을 때</a:t>
            </a:r>
            <a:r>
              <a:rPr lang="en-US" altLang="ko-KR" sz="2400" dirty="0">
                <a:solidFill>
                  <a:schemeClr val="tx1"/>
                </a:solidFill>
              </a:rPr>
              <a:t>(Slave)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471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A0398DD-EB21-4ACB-0BD9-2DE5DDDF3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944" y="1644693"/>
            <a:ext cx="3976464" cy="486012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사용된 코드 및 알고리즘 설명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2" y="1231392"/>
            <a:ext cx="10195308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11020638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816862" y="1577486"/>
            <a:ext cx="1554233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  Slave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11073083-362F-5C33-79A5-D160B63CE31E}"/>
              </a:ext>
            </a:extLst>
          </p:cNvPr>
          <p:cNvSpPr/>
          <p:nvPr/>
        </p:nvSpPr>
        <p:spPr>
          <a:xfrm>
            <a:off x="4327945" y="1644694"/>
            <a:ext cx="3976464" cy="4860122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대각선 방향 모서리 2">
            <a:extLst>
              <a:ext uri="{FF2B5EF4-FFF2-40B4-BE49-F238E27FC236}">
                <a16:creationId xmlns:a16="http://schemas.microsoft.com/office/drawing/2014/main" id="{82D652DD-371A-A11A-7125-B833892A3A11}"/>
              </a:ext>
            </a:extLst>
          </p:cNvPr>
          <p:cNvSpPr/>
          <p:nvPr/>
        </p:nvSpPr>
        <p:spPr>
          <a:xfrm>
            <a:off x="728472" y="3010823"/>
            <a:ext cx="2317321" cy="1955639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I2C</a:t>
            </a:r>
            <a:r>
              <a:rPr lang="ko-KR" altLang="en-US" sz="2400" dirty="0">
                <a:solidFill>
                  <a:schemeClr val="tx1"/>
                </a:solidFill>
              </a:rPr>
              <a:t>통신 관련 함수들</a:t>
            </a:r>
          </a:p>
        </p:txBody>
      </p:sp>
    </p:spTree>
    <p:extLst>
      <p:ext uri="{BB962C8B-B14F-4D97-AF65-F5344CB8AC3E}">
        <p14:creationId xmlns:p14="http://schemas.microsoft.com/office/powerpoint/2010/main" val="3882067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72D4E84-4069-2644-3BA9-20DDCAB6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114" y="3183589"/>
            <a:ext cx="7540612" cy="16731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사용된 코드 및 알고리즘 설명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2" y="1231392"/>
            <a:ext cx="10195308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11020638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816862" y="1577486"/>
            <a:ext cx="1554233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  Slave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11073083-362F-5C33-79A5-D160B63CE31E}"/>
              </a:ext>
            </a:extLst>
          </p:cNvPr>
          <p:cNvSpPr/>
          <p:nvPr/>
        </p:nvSpPr>
        <p:spPr>
          <a:xfrm>
            <a:off x="4327944" y="3010823"/>
            <a:ext cx="5603455" cy="2107278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대각선 방향 모서리 2">
            <a:extLst>
              <a:ext uri="{FF2B5EF4-FFF2-40B4-BE49-F238E27FC236}">
                <a16:creationId xmlns:a16="http://schemas.microsoft.com/office/drawing/2014/main" id="{82D652DD-371A-A11A-7125-B833892A3A11}"/>
              </a:ext>
            </a:extLst>
          </p:cNvPr>
          <p:cNvSpPr/>
          <p:nvPr/>
        </p:nvSpPr>
        <p:spPr>
          <a:xfrm>
            <a:off x="728472" y="3010823"/>
            <a:ext cx="2317321" cy="1955639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MsTimer2 </a:t>
            </a:r>
            <a:r>
              <a:rPr lang="ko-KR" altLang="en-US" sz="2400" dirty="0">
                <a:solidFill>
                  <a:schemeClr val="tx1"/>
                </a:solidFill>
              </a:rPr>
              <a:t>를 이용한 </a:t>
            </a:r>
            <a:r>
              <a:rPr lang="en-US" altLang="ko-KR" sz="2400" dirty="0">
                <a:solidFill>
                  <a:schemeClr val="tx1"/>
                </a:solidFill>
              </a:rPr>
              <a:t>Watch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Dog</a:t>
            </a:r>
            <a:r>
              <a:rPr lang="ko-KR" altLang="en-US" sz="2400" dirty="0">
                <a:solidFill>
                  <a:schemeClr val="tx1"/>
                </a:solidFill>
              </a:rPr>
              <a:t> 확인 펄스</a:t>
            </a:r>
          </a:p>
        </p:txBody>
      </p:sp>
    </p:spTree>
    <p:extLst>
      <p:ext uri="{BB962C8B-B14F-4D97-AF65-F5344CB8AC3E}">
        <p14:creationId xmlns:p14="http://schemas.microsoft.com/office/powerpoint/2010/main" val="311941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E707029-55B5-EF8D-D1AF-AC29B839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51" y="2018803"/>
            <a:ext cx="4965249" cy="44672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사용된 코드 및 알고리즘 설명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2" y="1231392"/>
            <a:ext cx="10195308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11020638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816862" y="1577486"/>
            <a:ext cx="1554233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  Slave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11073083-362F-5C33-79A5-D160B63CE31E}"/>
              </a:ext>
            </a:extLst>
          </p:cNvPr>
          <p:cNvSpPr/>
          <p:nvPr/>
        </p:nvSpPr>
        <p:spPr>
          <a:xfrm>
            <a:off x="3658051" y="1790700"/>
            <a:ext cx="5574849" cy="4826000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3D491359-2FEA-7822-F765-DA8462F7EA23}"/>
              </a:ext>
            </a:extLst>
          </p:cNvPr>
          <p:cNvSpPr/>
          <p:nvPr/>
        </p:nvSpPr>
        <p:spPr>
          <a:xfrm>
            <a:off x="728472" y="3010823"/>
            <a:ext cx="2317321" cy="1955639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Loop</a:t>
            </a:r>
            <a:r>
              <a:rPr lang="ko-KR" altLang="en-US" sz="2400" dirty="0">
                <a:solidFill>
                  <a:schemeClr val="tx1"/>
                </a:solidFill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207977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결과 동영상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863" y="1231392"/>
            <a:ext cx="4199638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>
            <a:extLst>
              <a:ext uri="{FF2B5EF4-FFF2-40B4-BE49-F238E27FC236}">
                <a16:creationId xmlns:a16="http://schemas.microsoft.com/office/drawing/2014/main" id="{E29DF687-C74C-92C2-13AE-F2EBB3E319BF}"/>
              </a:ext>
            </a:extLst>
          </p:cNvPr>
          <p:cNvSpPr/>
          <p:nvPr/>
        </p:nvSpPr>
        <p:spPr>
          <a:xfrm flipH="1">
            <a:off x="5026238" y="1231392"/>
            <a:ext cx="1061295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KakaoTalk_20230410_200020965">
            <a:hlinkClick r:id="" action="ppaction://media"/>
            <a:extLst>
              <a:ext uri="{FF2B5EF4-FFF2-40B4-BE49-F238E27FC236}">
                <a16:creationId xmlns:a16="http://schemas.microsoft.com/office/drawing/2014/main" id="{1C260DA8-D08B-8EC9-41F7-106E73C031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6049" y="1707367"/>
            <a:ext cx="1066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5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3072" y="27749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사용한</a:t>
            </a:r>
            <a:r>
              <a:rPr lang="en-US" altLang="ko-KR" sz="6000" dirty="0"/>
              <a:t> </a:t>
            </a:r>
            <a:r>
              <a:rPr lang="ko-KR" altLang="en-US" sz="6000" dirty="0"/>
              <a:t>개발 툴</a:t>
            </a:r>
            <a:r>
              <a:rPr lang="en-US" altLang="ko-KR" sz="6000" dirty="0"/>
              <a:t>(</a:t>
            </a:r>
            <a:r>
              <a:rPr lang="ko-KR" altLang="en-US" sz="6000" dirty="0"/>
              <a:t>하드웨어</a:t>
            </a:r>
            <a:r>
              <a:rPr lang="en-US" altLang="ko-KR" sz="6000" dirty="0"/>
              <a:t>)</a:t>
            </a:r>
            <a:endParaRPr lang="ko-KR" altLang="en-US" sz="6000" dirty="0"/>
          </a:p>
        </p:txBody>
      </p:sp>
      <p:sp>
        <p:nvSpPr>
          <p:cNvPr id="4" name="직사각형 3"/>
          <p:cNvSpPr/>
          <p:nvPr/>
        </p:nvSpPr>
        <p:spPr>
          <a:xfrm>
            <a:off x="816863" y="1231392"/>
            <a:ext cx="5724907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6550238" y="1231392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아두이노 메가 2560">
            <a:extLst>
              <a:ext uri="{FF2B5EF4-FFF2-40B4-BE49-F238E27FC236}">
                <a16:creationId xmlns:a16="http://schemas.microsoft.com/office/drawing/2014/main" id="{52E6AA81-FA1A-CC89-5C23-6E59FCAE3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799" y="2241003"/>
            <a:ext cx="6943725" cy="338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잘린 대각선 방향 모서리 2">
            <a:extLst>
              <a:ext uri="{FF2B5EF4-FFF2-40B4-BE49-F238E27FC236}">
                <a16:creationId xmlns:a16="http://schemas.microsoft.com/office/drawing/2014/main" id="{5EEDEF8F-C27F-8726-2AC2-771AC7131F65}"/>
              </a:ext>
            </a:extLst>
          </p:cNvPr>
          <p:cNvSpPr/>
          <p:nvPr/>
        </p:nvSpPr>
        <p:spPr>
          <a:xfrm>
            <a:off x="943863" y="2342603"/>
            <a:ext cx="3272537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Arduino MEGA 2560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518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duino : Arduino Uno WiFi R2 Philippines | Circuitrocks">
            <a:extLst>
              <a:ext uri="{FF2B5EF4-FFF2-40B4-BE49-F238E27FC236}">
                <a16:creationId xmlns:a16="http://schemas.microsoft.com/office/drawing/2014/main" id="{C6BFB435-F2CB-534B-C567-987B2619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769" y="1498529"/>
            <a:ext cx="6852231" cy="513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3072" y="27749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사용한</a:t>
            </a:r>
            <a:r>
              <a:rPr lang="en-US" altLang="ko-KR" sz="6000" dirty="0"/>
              <a:t> </a:t>
            </a:r>
            <a:r>
              <a:rPr lang="ko-KR" altLang="en-US" sz="6000" dirty="0"/>
              <a:t>개발 툴</a:t>
            </a:r>
            <a:r>
              <a:rPr lang="en-US" altLang="ko-KR" sz="6000" dirty="0"/>
              <a:t>(</a:t>
            </a:r>
            <a:r>
              <a:rPr lang="ko-KR" altLang="en-US" sz="6000" dirty="0"/>
              <a:t>하드웨어</a:t>
            </a:r>
            <a:r>
              <a:rPr lang="en-US" altLang="ko-KR" sz="6000" dirty="0"/>
              <a:t>)</a:t>
            </a:r>
            <a:endParaRPr lang="ko-KR" altLang="en-US" sz="6000" dirty="0"/>
          </a:p>
        </p:txBody>
      </p:sp>
      <p:sp>
        <p:nvSpPr>
          <p:cNvPr id="4" name="직사각형 3"/>
          <p:cNvSpPr/>
          <p:nvPr/>
        </p:nvSpPr>
        <p:spPr>
          <a:xfrm>
            <a:off x="816863" y="1231392"/>
            <a:ext cx="5724907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6550238" y="1231392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대각선 방향 모서리 2">
            <a:extLst>
              <a:ext uri="{FF2B5EF4-FFF2-40B4-BE49-F238E27FC236}">
                <a16:creationId xmlns:a16="http://schemas.microsoft.com/office/drawing/2014/main" id="{5EEDEF8F-C27F-8726-2AC2-771AC7131F65}"/>
              </a:ext>
            </a:extLst>
          </p:cNvPr>
          <p:cNvSpPr/>
          <p:nvPr/>
        </p:nvSpPr>
        <p:spPr>
          <a:xfrm>
            <a:off x="1049781" y="2012403"/>
            <a:ext cx="2218437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tx1"/>
                </a:solidFill>
              </a:rPr>
              <a:t>Arduino UNO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731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사용한</a:t>
            </a:r>
            <a:r>
              <a:rPr lang="en-US" altLang="ko-KR" sz="6000" dirty="0"/>
              <a:t> </a:t>
            </a:r>
            <a:r>
              <a:rPr lang="ko-KR" altLang="en-US" sz="6000" dirty="0"/>
              <a:t>개발 툴</a:t>
            </a:r>
            <a:r>
              <a:rPr lang="en-US" altLang="ko-KR" sz="6000" dirty="0"/>
              <a:t>(</a:t>
            </a:r>
            <a:r>
              <a:rPr lang="ko-KR" altLang="en-US" sz="6000" dirty="0"/>
              <a:t>하드웨어</a:t>
            </a:r>
            <a:r>
              <a:rPr lang="en-US" altLang="ko-KR" sz="6000" dirty="0"/>
              <a:t>)</a:t>
            </a:r>
            <a:endParaRPr lang="ko-KR" altLang="en-US" sz="6000" dirty="0"/>
          </a:p>
        </p:txBody>
      </p:sp>
      <p:sp>
        <p:nvSpPr>
          <p:cNvPr id="4" name="직사각형 3"/>
          <p:cNvSpPr/>
          <p:nvPr/>
        </p:nvSpPr>
        <p:spPr>
          <a:xfrm>
            <a:off x="816863" y="1231392"/>
            <a:ext cx="5724907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6550238" y="1231392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커넥터, 케이블, 어댑터이(가) 표시된 사진&#10;&#10;자동 생성된 설명">
            <a:extLst>
              <a:ext uri="{FF2B5EF4-FFF2-40B4-BE49-F238E27FC236}">
                <a16:creationId xmlns:a16="http://schemas.microsoft.com/office/drawing/2014/main" id="{35483D75-28BE-EE4C-C87F-64C6E2747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2" y="1539651"/>
            <a:ext cx="5746497" cy="4897860"/>
          </a:xfrm>
          <a:prstGeom prst="rect">
            <a:avLst/>
          </a:prstGeom>
        </p:spPr>
      </p:pic>
      <p:sp>
        <p:nvSpPr>
          <p:cNvPr id="3" name="사각형: 잘린 대각선 방향 모서리 2">
            <a:extLst>
              <a:ext uri="{FF2B5EF4-FFF2-40B4-BE49-F238E27FC236}">
                <a16:creationId xmlns:a16="http://schemas.microsoft.com/office/drawing/2014/main" id="{A47BA241-B99F-7B8F-546E-3F3D8C1938CB}"/>
              </a:ext>
            </a:extLst>
          </p:cNvPr>
          <p:cNvSpPr/>
          <p:nvPr/>
        </p:nvSpPr>
        <p:spPr>
          <a:xfrm>
            <a:off x="7883717" y="2840176"/>
            <a:ext cx="2752198" cy="1177647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로직 분석기</a:t>
            </a:r>
          </a:p>
        </p:txBody>
      </p:sp>
    </p:spTree>
    <p:extLst>
      <p:ext uri="{BB962C8B-B14F-4D97-AF65-F5344CB8AC3E}">
        <p14:creationId xmlns:p14="http://schemas.microsoft.com/office/powerpoint/2010/main" val="2834705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7BABEA76-349D-651A-B968-38998748C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997" y="1286256"/>
            <a:ext cx="2700203" cy="18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사용한</a:t>
            </a:r>
            <a:r>
              <a:rPr lang="en-US" altLang="ko-KR" sz="6000" dirty="0"/>
              <a:t> </a:t>
            </a:r>
            <a:r>
              <a:rPr lang="ko-KR" altLang="en-US" sz="6000" dirty="0"/>
              <a:t>개발 툴</a:t>
            </a:r>
            <a:r>
              <a:rPr lang="en-US" altLang="ko-KR" sz="6000" dirty="0"/>
              <a:t>(</a:t>
            </a:r>
            <a:r>
              <a:rPr lang="ko-KR" altLang="en-US" sz="6000" dirty="0"/>
              <a:t>소프트웨어</a:t>
            </a:r>
            <a:r>
              <a:rPr lang="en-US" altLang="ko-KR" sz="6000" dirty="0"/>
              <a:t>)</a:t>
            </a:r>
            <a:endParaRPr lang="ko-KR" altLang="en-US" sz="6000" dirty="0"/>
          </a:p>
        </p:txBody>
      </p:sp>
      <p:sp>
        <p:nvSpPr>
          <p:cNvPr id="4" name="직사각형 3"/>
          <p:cNvSpPr/>
          <p:nvPr/>
        </p:nvSpPr>
        <p:spPr>
          <a:xfrm>
            <a:off x="816863" y="1231392"/>
            <a:ext cx="5724907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6550238" y="1231392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018537B-86C2-7F86-3FC0-E9A552B44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2" y="1731731"/>
            <a:ext cx="8271188" cy="43491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DFE047-1B1F-31D1-0577-3BC6AB1C31A3}"/>
              </a:ext>
            </a:extLst>
          </p:cNvPr>
          <p:cNvSpPr txBox="1"/>
          <p:nvPr/>
        </p:nvSpPr>
        <p:spPr>
          <a:xfrm>
            <a:off x="9686386" y="32759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1.8.19 </a:t>
            </a:r>
            <a:r>
              <a:rPr lang="ko-KR" altLang="en-US" sz="2400" dirty="0"/>
              <a:t>버전</a:t>
            </a:r>
          </a:p>
        </p:txBody>
      </p:sp>
    </p:spTree>
    <p:extLst>
      <p:ext uri="{BB962C8B-B14F-4D97-AF65-F5344CB8AC3E}">
        <p14:creationId xmlns:p14="http://schemas.microsoft.com/office/powerpoint/2010/main" val="1185602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사용한</a:t>
            </a:r>
            <a:r>
              <a:rPr lang="en-US" altLang="ko-KR" sz="6000" dirty="0"/>
              <a:t> </a:t>
            </a:r>
            <a:r>
              <a:rPr lang="ko-KR" altLang="en-US" sz="6000" dirty="0"/>
              <a:t>개발 툴</a:t>
            </a:r>
            <a:r>
              <a:rPr lang="en-US" altLang="ko-KR" sz="6000" dirty="0"/>
              <a:t>(</a:t>
            </a:r>
            <a:r>
              <a:rPr lang="ko-KR" altLang="en-US" sz="6000" dirty="0"/>
              <a:t>소프트웨어</a:t>
            </a:r>
            <a:r>
              <a:rPr lang="en-US" altLang="ko-KR" sz="6000" dirty="0"/>
              <a:t>)</a:t>
            </a:r>
            <a:endParaRPr lang="ko-KR" altLang="en-US" sz="6000" dirty="0"/>
          </a:p>
        </p:txBody>
      </p:sp>
      <p:sp>
        <p:nvSpPr>
          <p:cNvPr id="4" name="직사각형 3"/>
          <p:cNvSpPr/>
          <p:nvPr/>
        </p:nvSpPr>
        <p:spPr>
          <a:xfrm>
            <a:off x="816863" y="1231392"/>
            <a:ext cx="5724907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6550238" y="1231392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CCFD5F-51FD-B0EF-CB4A-1FD9F1796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28" y="1712355"/>
            <a:ext cx="2474681" cy="217625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EEE1AD-03D7-0276-B256-7276CC23F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3" y="1459040"/>
            <a:ext cx="6876168" cy="48878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252D60-896B-8CE8-0540-B9318F1DC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3" y="1440114"/>
            <a:ext cx="7518926" cy="4462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F85C0-945A-A045-B40E-FF0DFBAE9FA5}"/>
              </a:ext>
            </a:extLst>
          </p:cNvPr>
          <p:cNvSpPr txBox="1"/>
          <p:nvPr/>
        </p:nvSpPr>
        <p:spPr>
          <a:xfrm>
            <a:off x="9264375" y="4141921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4.2 </a:t>
            </a:r>
            <a:r>
              <a:rPr lang="ko-KR" altLang="en-US" sz="2400" dirty="0"/>
              <a:t>버전</a:t>
            </a:r>
          </a:p>
        </p:txBody>
      </p:sp>
    </p:spTree>
    <p:extLst>
      <p:ext uri="{BB962C8B-B14F-4D97-AF65-F5344CB8AC3E}">
        <p14:creationId xmlns:p14="http://schemas.microsoft.com/office/powerpoint/2010/main" val="315045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8472" y="133477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사용한</a:t>
            </a:r>
            <a:r>
              <a:rPr lang="en-US" altLang="ko-KR" sz="6000" dirty="0"/>
              <a:t> </a:t>
            </a:r>
            <a:r>
              <a:rPr lang="ko-KR" altLang="en-US" sz="6000" dirty="0"/>
              <a:t>개발 툴</a:t>
            </a:r>
            <a:r>
              <a:rPr lang="en-US" altLang="ko-KR" sz="6000" dirty="0"/>
              <a:t>(</a:t>
            </a:r>
            <a:r>
              <a:rPr lang="ko-KR" altLang="en-US" sz="6000" dirty="0"/>
              <a:t>소프트웨어</a:t>
            </a:r>
            <a:r>
              <a:rPr lang="en-US" altLang="ko-KR" sz="6000" dirty="0"/>
              <a:t>)</a:t>
            </a:r>
            <a:endParaRPr lang="ko-KR" altLang="en-US" sz="6000" dirty="0"/>
          </a:p>
        </p:txBody>
      </p:sp>
      <p:sp>
        <p:nvSpPr>
          <p:cNvPr id="4" name="직사각형 3"/>
          <p:cNvSpPr/>
          <p:nvPr/>
        </p:nvSpPr>
        <p:spPr>
          <a:xfrm>
            <a:off x="816863" y="1231392"/>
            <a:ext cx="5724907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 flipH="1">
            <a:off x="6550238" y="1231392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전자제품, 스크린샷이(가) 표시된 사진&#10;&#10;자동 생성된 설명">
            <a:extLst>
              <a:ext uri="{FF2B5EF4-FFF2-40B4-BE49-F238E27FC236}">
                <a16:creationId xmlns:a16="http://schemas.microsoft.com/office/drawing/2014/main" id="{551AE625-ED5B-5F14-8C1B-0FA196347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3" y="1677958"/>
            <a:ext cx="7755637" cy="4877447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4A0AF14-1E5C-99C0-9D13-B33B4F6A5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52" y="1677958"/>
            <a:ext cx="1711752" cy="1916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2569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3720</TotalTime>
  <Words>495</Words>
  <Application>Microsoft Office PowerPoint</Application>
  <PresentationFormat>와이드스크린</PresentationFormat>
  <Paragraphs>153</Paragraphs>
  <Slides>38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맑은 고딕</vt:lpstr>
      <vt:lpstr>Arial</vt:lpstr>
      <vt:lpstr>Office 테마</vt:lpstr>
      <vt:lpstr>Arduino I2C통신</vt:lpstr>
      <vt:lpstr>목차</vt:lpstr>
      <vt:lpstr>프로젝트 목적</vt:lpstr>
      <vt:lpstr>사용한 개발 툴(하드웨어)</vt:lpstr>
      <vt:lpstr>사용한 개발 툴(하드웨어)</vt:lpstr>
      <vt:lpstr>사용한 개발 툴(하드웨어)</vt:lpstr>
      <vt:lpstr>사용한 개발 툴(소프트웨어)</vt:lpstr>
      <vt:lpstr>사용한 개발 툴(소프트웨어)</vt:lpstr>
      <vt:lpstr>사용한 개발 툴(소프트웨어)</vt:lpstr>
      <vt:lpstr>사용한 개발 툴(소프트웨어)</vt:lpstr>
      <vt:lpstr>Arduino 회로</vt:lpstr>
      <vt:lpstr>Arduino 회로</vt:lpstr>
      <vt:lpstr>Arduino 회로</vt:lpstr>
      <vt:lpstr>통신 구조</vt:lpstr>
      <vt:lpstr>Flowchart</vt:lpstr>
      <vt:lpstr>I2C파형 분석</vt:lpstr>
      <vt:lpstr>I2C파형 분석</vt:lpstr>
      <vt:lpstr>I2C파형 분석</vt:lpstr>
      <vt:lpstr>I2C파형 분석</vt:lpstr>
      <vt:lpstr>I2C파형 분석</vt:lpstr>
      <vt:lpstr>사용된 코드 및 알고리즘 설명</vt:lpstr>
      <vt:lpstr>사용된 코드 및 알고리즘 설명</vt:lpstr>
      <vt:lpstr>사용된 코드 및 알고리즘 설명</vt:lpstr>
      <vt:lpstr>사용된 코드 및 알고리즘 설명</vt:lpstr>
      <vt:lpstr>사용된 코드 및 알고리즘 설명</vt:lpstr>
      <vt:lpstr>사용된 코드 및 알고리즘 설명</vt:lpstr>
      <vt:lpstr>사용된 코드 및 알고리즘 설명</vt:lpstr>
      <vt:lpstr>사용된 코드 및 알고리즘 설명</vt:lpstr>
      <vt:lpstr>사용된 코드 및 알고리즘 설명</vt:lpstr>
      <vt:lpstr>사용된 코드 및 알고리즘 설명</vt:lpstr>
      <vt:lpstr>사용된 코드 및 알고리즘 설명</vt:lpstr>
      <vt:lpstr>사용된 코드 및 알고리즘 설명</vt:lpstr>
      <vt:lpstr>사용된 코드 및 알고리즘 설명</vt:lpstr>
      <vt:lpstr>사용된 코드 및 알고리즘 설명</vt:lpstr>
      <vt:lpstr>사용된 코드 및 알고리즘 설명</vt:lpstr>
      <vt:lpstr>사용된 코드 및 알고리즘 설명</vt:lpstr>
      <vt:lpstr>사용된 코드 및 알고리즘 설명</vt:lpstr>
      <vt:lpstr>결과 동영상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Aurix TC275 Project 1</dc:title>
  <dc:creator>최 정훈</dc:creator>
  <cp:lastModifiedBy>최 정훈</cp:lastModifiedBy>
  <cp:revision>124</cp:revision>
  <dcterms:created xsi:type="dcterms:W3CDTF">2023-03-26T11:49:59Z</dcterms:created>
  <dcterms:modified xsi:type="dcterms:W3CDTF">2023-04-10T12:29:35Z</dcterms:modified>
</cp:coreProperties>
</file>